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Roboto Thin"/>
      <p:regular r:id="rId30"/>
      <p:bold r:id="rId31"/>
      <p:italic r:id="rId32"/>
      <p:boldItalic r:id="rId33"/>
    </p:embeddedFont>
    <p:embeddedFont>
      <p:font typeface="Roboto Black"/>
      <p:bold r:id="rId34"/>
      <p:boldItalic r:id="rId35"/>
    </p:embeddedFont>
    <p:embeddedFont>
      <p:font typeface="Roboto Medium"/>
      <p:regular r:id="rId36"/>
      <p:bold r:id="rId37"/>
      <p:italic r:id="rId38"/>
      <p:boldItalic r:id="rId39"/>
    </p:embeddedFont>
    <p:embeddedFont>
      <p:font typeface="Roboto"/>
      <p:regular r:id="rId40"/>
      <p:bold r:id="rId41"/>
      <p:italic r:id="rId42"/>
      <p:boldItalic r:id="rId43"/>
    </p:embeddedFont>
    <p:embeddedFont>
      <p:font typeface="Roboto Light"/>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guide id="2" orient="horz" pos="223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F0DD8CE-8931-4F84-AFDA-609E727170F6}">
  <a:tblStyle styleId="{4F0DD8CE-8931-4F84-AFDA-609E727170F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223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RobotoLight-regular.fntdata"/><Relationship Id="rId43" Type="http://schemas.openxmlformats.org/officeDocument/2006/relationships/font" Target="fonts/Roboto-boldItalic.fntdata"/><Relationship Id="rId46" Type="http://schemas.openxmlformats.org/officeDocument/2006/relationships/font" Target="fonts/RobotoLight-italic.fntdata"/><Relationship Id="rId45" Type="http://schemas.openxmlformats.org/officeDocument/2006/relationships/font" Target="fonts/RobotoLigh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7" Type="http://schemas.openxmlformats.org/officeDocument/2006/relationships/font" Target="fonts/RobotoLight-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Thin-bold.fntdata"/><Relationship Id="rId30" Type="http://schemas.openxmlformats.org/officeDocument/2006/relationships/font" Target="fonts/RobotoThin-regular.fntdata"/><Relationship Id="rId33" Type="http://schemas.openxmlformats.org/officeDocument/2006/relationships/font" Target="fonts/RobotoThin-boldItalic.fntdata"/><Relationship Id="rId32" Type="http://schemas.openxmlformats.org/officeDocument/2006/relationships/font" Target="fonts/RobotoThin-italic.fntdata"/><Relationship Id="rId35" Type="http://schemas.openxmlformats.org/officeDocument/2006/relationships/font" Target="fonts/RobotoBlack-boldItalic.fntdata"/><Relationship Id="rId34" Type="http://schemas.openxmlformats.org/officeDocument/2006/relationships/font" Target="fonts/RobotoBlack-bold.fntdata"/><Relationship Id="rId37" Type="http://schemas.openxmlformats.org/officeDocument/2006/relationships/font" Target="fonts/RobotoMedium-bold.fntdata"/><Relationship Id="rId36" Type="http://schemas.openxmlformats.org/officeDocument/2006/relationships/font" Target="fonts/RobotoMedium-regular.fntdata"/><Relationship Id="rId39" Type="http://schemas.openxmlformats.org/officeDocument/2006/relationships/font" Target="fonts/RobotoMedium-boldItalic.fntdata"/><Relationship Id="rId38" Type="http://schemas.openxmlformats.org/officeDocument/2006/relationships/font" Target="fonts/RobotoMedium-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8798eb4c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8798eb4c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8623a2bef4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8623a2bef4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8623a2bef4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8623a2bef4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8798eb4c4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8798eb4c4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8623a2bef4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8623a2bef4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8623a2bef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8623a2bef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8623a2bef4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8623a2bef4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8623a2bef4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8623a2bef4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8798eb4c4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8798eb4c4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g8798eb4c4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5" name="Google Shape;1225;g8798eb4c4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8798eb4c4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8798eb4c4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8623a2bef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8623a2bef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8798eb4c4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8798eb4c4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g8798eb4c44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9" name="Google Shape;1249;g8798eb4c4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8798eb4c4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8798eb4c4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8798eb4c44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8798eb4c44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80f7e6291e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80f7e6291e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8798eb4c4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8798eb4c4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8798eb4c4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8798eb4c4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8798eb4c4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8798eb4c4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8798eb4c4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8798eb4c4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107aac8c4a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107aac8c4a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8623a2bef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8623a2bef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 Id="rId4" Type="http://schemas.openxmlformats.org/officeDocument/2006/relationships/image" Target="../media/image3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 Id="rId4" Type="http://schemas.openxmlformats.org/officeDocument/2006/relationships/image" Target="../media/image5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6.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 Id="rId4" Type="http://schemas.openxmlformats.org/officeDocument/2006/relationships/image" Target="../media/image2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1.png"/><Relationship Id="rId4" Type="http://schemas.openxmlformats.org/officeDocument/2006/relationships/image" Target="../media/image1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3.png"/><Relationship Id="rId4"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 Id="rId4" Type="http://schemas.openxmlformats.org/officeDocument/2006/relationships/image" Target="../media/image1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4.png"/><Relationship Id="rId4" Type="http://schemas.openxmlformats.org/officeDocument/2006/relationships/image" Target="../media/image28.png"/><Relationship Id="rId5" Type="http://schemas.openxmlformats.org/officeDocument/2006/relationships/image" Target="../media/image3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32.png"/><Relationship Id="rId4" Type="http://schemas.openxmlformats.org/officeDocument/2006/relationships/image" Target="../media/image36.png"/><Relationship Id="rId5" Type="http://schemas.openxmlformats.org/officeDocument/2006/relationships/image" Target="../media/image31.png"/><Relationship Id="rId6" Type="http://schemas.openxmlformats.org/officeDocument/2006/relationships/image" Target="../media/image3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33.png"/><Relationship Id="rId4" Type="http://schemas.openxmlformats.org/officeDocument/2006/relationships/image" Target="../media/image36.png"/><Relationship Id="rId5" Type="http://schemas.openxmlformats.org/officeDocument/2006/relationships/image" Target="../media/image34.png"/><Relationship Id="rId6" Type="http://schemas.openxmlformats.org/officeDocument/2006/relationships/image" Target="../media/image3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image" Target="../media/image37.png"/><Relationship Id="rId4" Type="http://schemas.openxmlformats.org/officeDocument/2006/relationships/image" Target="../media/image41.png"/><Relationship Id="rId5" Type="http://schemas.openxmlformats.org/officeDocument/2006/relationships/image" Target="../media/image4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42.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59.png"/><Relationship Id="rId4" Type="http://schemas.openxmlformats.org/officeDocument/2006/relationships/image" Target="../media/image51.png"/><Relationship Id="rId5" Type="http://schemas.openxmlformats.org/officeDocument/2006/relationships/image" Target="../media/image4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 Id="rId3" Type="http://schemas.openxmlformats.org/officeDocument/2006/relationships/image" Target="../media/image49.png"/><Relationship Id="rId4" Type="http://schemas.openxmlformats.org/officeDocument/2006/relationships/image" Target="../media/image47.png"/><Relationship Id="rId5" Type="http://schemas.openxmlformats.org/officeDocument/2006/relationships/image" Target="../media/image53.png"/><Relationship Id="rId6" Type="http://schemas.openxmlformats.org/officeDocument/2006/relationships/image" Target="../media/image50.png"/><Relationship Id="rId7" Type="http://schemas.openxmlformats.org/officeDocument/2006/relationships/image" Target="../media/image5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png"/><Relationship Id="rId3" Type="http://schemas.openxmlformats.org/officeDocument/2006/relationships/image" Target="../media/image56.png"/><Relationship Id="rId4" Type="http://schemas.openxmlformats.org/officeDocument/2006/relationships/image" Target="../media/image54.png"/><Relationship Id="rId5" Type="http://schemas.openxmlformats.org/officeDocument/2006/relationships/image" Target="../media/image60.png"/><Relationship Id="rId6" Type="http://schemas.openxmlformats.org/officeDocument/2006/relationships/image" Target="../media/image64.png"/><Relationship Id="rId7" Type="http://schemas.openxmlformats.org/officeDocument/2006/relationships/image" Target="../media/image6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62.png"/><Relationship Id="rId4" Type="http://schemas.openxmlformats.org/officeDocument/2006/relationships/image" Target="../media/image68.png"/><Relationship Id="rId5" Type="http://schemas.openxmlformats.org/officeDocument/2006/relationships/image" Target="../media/image7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 Id="rId4" Type="http://schemas.openxmlformats.org/officeDocument/2006/relationships/image" Target="../media/image29.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 Id="rId3" Type="http://schemas.openxmlformats.org/officeDocument/2006/relationships/image" Target="../media/image83.png"/><Relationship Id="rId4" Type="http://schemas.openxmlformats.org/officeDocument/2006/relationships/image" Target="../media/image63.png"/><Relationship Id="rId5" Type="http://schemas.openxmlformats.org/officeDocument/2006/relationships/image" Target="../media/image69.png"/><Relationship Id="rId6" Type="http://schemas.openxmlformats.org/officeDocument/2006/relationships/image" Target="../media/image75.png"/><Relationship Id="rId7" Type="http://schemas.openxmlformats.org/officeDocument/2006/relationships/image" Target="../media/image65.png"/><Relationship Id="rId8" Type="http://schemas.openxmlformats.org/officeDocument/2006/relationships/image" Target="../media/image7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7.png"/><Relationship Id="rId3" Type="http://schemas.openxmlformats.org/officeDocument/2006/relationships/image" Target="../media/image70.png"/><Relationship Id="rId4" Type="http://schemas.openxmlformats.org/officeDocument/2006/relationships/image" Target="../media/image74.png"/><Relationship Id="rId5" Type="http://schemas.openxmlformats.org/officeDocument/2006/relationships/image" Target="../media/image79.png"/><Relationship Id="rId6" Type="http://schemas.openxmlformats.org/officeDocument/2006/relationships/image" Target="../media/image73.png"/><Relationship Id="rId7" Type="http://schemas.openxmlformats.org/officeDocument/2006/relationships/image" Target="../media/image78.png"/><Relationship Id="rId8" Type="http://schemas.openxmlformats.org/officeDocument/2006/relationships/image" Target="../media/image7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72.png"/><Relationship Id="rId4" Type="http://schemas.openxmlformats.org/officeDocument/2006/relationships/image" Target="../media/image81.png"/><Relationship Id="rId5" Type="http://schemas.openxmlformats.org/officeDocument/2006/relationships/image" Target="../media/image80.png"/><Relationship Id="rId6" Type="http://schemas.openxmlformats.org/officeDocument/2006/relationships/image" Target="../media/image8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8.png"/><Relationship Id="rId3" Type="http://schemas.openxmlformats.org/officeDocument/2006/relationships/image" Target="../media/image84.png"/><Relationship Id="rId4" Type="http://schemas.openxmlformats.org/officeDocument/2006/relationships/image" Target="../media/image96.png"/><Relationship Id="rId9" Type="http://schemas.openxmlformats.org/officeDocument/2006/relationships/image" Target="../media/image97.png"/><Relationship Id="rId5" Type="http://schemas.openxmlformats.org/officeDocument/2006/relationships/image" Target="../media/image82.png"/><Relationship Id="rId6" Type="http://schemas.openxmlformats.org/officeDocument/2006/relationships/image" Target="../media/image85.png"/><Relationship Id="rId7" Type="http://schemas.openxmlformats.org/officeDocument/2006/relationships/image" Target="../media/image95.png"/><Relationship Id="rId8" Type="http://schemas.openxmlformats.org/officeDocument/2006/relationships/image" Target="../media/image8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1.png"/><Relationship Id="rId3" Type="http://schemas.openxmlformats.org/officeDocument/2006/relationships/image" Target="../media/image89.png"/><Relationship Id="rId4" Type="http://schemas.openxmlformats.org/officeDocument/2006/relationships/image" Target="../media/image88.png"/><Relationship Id="rId9" Type="http://schemas.openxmlformats.org/officeDocument/2006/relationships/image" Target="../media/image99.png"/><Relationship Id="rId5" Type="http://schemas.openxmlformats.org/officeDocument/2006/relationships/image" Target="../media/image90.png"/><Relationship Id="rId6" Type="http://schemas.openxmlformats.org/officeDocument/2006/relationships/image" Target="../media/image93.png"/><Relationship Id="rId7" Type="http://schemas.openxmlformats.org/officeDocument/2006/relationships/image" Target="../media/image92.png"/><Relationship Id="rId8" Type="http://schemas.openxmlformats.org/officeDocument/2006/relationships/image" Target="../media/image9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5.png"/><Relationship Id="rId3" Type="http://schemas.openxmlformats.org/officeDocument/2006/relationships/image" Target="../media/image10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3.png"/><Relationship Id="rId3" Type="http://schemas.openxmlformats.org/officeDocument/2006/relationships/image" Target="../media/image10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8.png"/><Relationship Id="rId3" Type="http://schemas.openxmlformats.org/officeDocument/2006/relationships/image" Target="../media/image11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7" name="Google Shape;447;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8" name="Google Shape;448;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0" name="Google Shape;450;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1" name="Google Shape;451;p26"/>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2" name="Google Shape;452;p26"/>
          <p:cNvSpPr/>
          <p:nvPr/>
        </p:nvSpPr>
        <p:spPr>
          <a:xfrm>
            <a:off x="4936274" y="890150"/>
            <a:ext cx="26883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a:off x="457246" y="887925"/>
            <a:ext cx="2688300" cy="4767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457" name="Shape 457"/>
        <p:cNvGrpSpPr/>
        <p:nvPr/>
      </p:nvGrpSpPr>
      <p:grpSpPr>
        <a:xfrm>
          <a:off x="0" y="0"/>
          <a:ext cx="0" cy="0"/>
          <a:chOff x="0" y="0"/>
          <a:chExt cx="0" cy="0"/>
        </a:xfrm>
      </p:grpSpPr>
      <p:sp>
        <p:nvSpPr>
          <p:cNvPr id="458" name="Google Shape;458;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9" name="Google Shape;459;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0" name="Google Shape;460;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1" name="Google Shape;461;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3" name="Google Shape;463;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1" name="Google Shape;481;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3" name="Google Shape;483;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484"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8" name="Google Shape;488;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9" name="Google Shape;489;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1" name="Google Shape;491;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7" name="Google Shape;497;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8" name="Google Shape;498;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99" name="Google Shape;499;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03"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7" name="Google Shape;507;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8" name="Google Shape;508;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0" name="Google Shape;510;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 name="Google Shape;512;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 name="Google Shape;517;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18" name="Google Shape;518;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22"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6" name="Google Shape;526;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 name="Google Shape;530;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1" name="Google Shape;531;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37" name="Google Shape;537;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4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5" name="Google Shape;545;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4" name="Google Shape;554;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 name="Google Shape;555;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56" name="Google Shape;556;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560"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3" name="Google Shape;563;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4" name="Google Shape;564;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8" name="Google Shape;568;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9" name="Google Shape;569;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 name="Google Shape;573;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7" name="Google Shape;577;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582"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 name="Google Shape;585;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6" name="Google Shape;586;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87" name="Google Shape;587;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89" name="Google Shape;589;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0" name="Google Shape;590;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1" name="Google Shape;591;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6" name="Google Shape;596;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99" name="Google Shape;599;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04"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7" name="Google Shape;607;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8" name="Google Shape;608;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9" name="Google Shape;609;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1" name="Google Shape;611;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2" name="Google Shape;612;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3" name="Google Shape;613;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1" name="Google Shape;621;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26"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9" name="Google Shape;629;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0" name="Google Shape;630;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1" name="Google Shape;631;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3" name="Google Shape;633;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4" name="Google Shape;634;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3" name="Google Shape;643;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648"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1" name="Google Shape;651;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2" name="Google Shape;652;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3" name="Google Shape;653;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5" name="Google Shape;655;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7" name="Google Shape;667;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673"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6" name="Google Shape;67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7" name="Google Shape;67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8" name="Google Shape;678;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0" name="Google Shape;680;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2" name="Google Shape;692;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698"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2" name="Google Shape;702;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3" name="Google Shape;703;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5" name="Google Shape;705;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6" name="Google Shape;706;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7" name="Google Shape;717;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23"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6" name="Google Shape;726;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7" name="Google Shape;727;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8" name="Google Shape;728;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0" name="Google Shape;730;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1" name="Google Shape;731;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2" name="Google Shape;742;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748"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1" name="Google Shape;751;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2" name="Google Shape;752;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3" name="Google Shape;753;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5" name="Google Shape;755;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9" name="Google Shape;759;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1" name="Google Shape;761;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9" name="Google Shape;769;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776"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0" name="Google Shape;78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1" name="Google Shape;781;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3" name="Google Shape;783;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5" name="Google Shape;795;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7" name="Google Shape;797;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04"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7" name="Google Shape;80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8" name="Google Shape;80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9" name="Google Shape;809;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1" name="Google Shape;811;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2" name="Google Shape;812;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5" name="Google Shape;825;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32"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5" name="Google Shape;83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6" name="Google Shape;83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7" name="Google Shape;837;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9" name="Google Shape;839;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0" name="Google Shape;840;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1" name="Google Shape;851;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3" name="Google Shape;853;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860" name="Shape 860"/>
        <p:cNvGrpSpPr/>
        <p:nvPr/>
      </p:nvGrpSpPr>
      <p:grpSpPr>
        <a:xfrm>
          <a:off x="0" y="0"/>
          <a:ext cx="0" cy="0"/>
          <a:chOff x="0" y="0"/>
          <a:chExt cx="0" cy="0"/>
        </a:xfrm>
      </p:grpSpPr>
      <p:sp>
        <p:nvSpPr>
          <p:cNvPr id="861" name="Google Shape;861;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2" name="Google Shape;862;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3" name="Google Shape;863;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4" name="Google Shape;864;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6" name="Google Shape;866;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9" name="Google Shape;879;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3" name="Google Shape;883;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891" name="Shape 891"/>
        <p:cNvGrpSpPr/>
        <p:nvPr/>
      </p:nvGrpSpPr>
      <p:grpSpPr>
        <a:xfrm>
          <a:off x="0" y="0"/>
          <a:ext cx="0" cy="0"/>
          <a:chOff x="0" y="0"/>
          <a:chExt cx="0" cy="0"/>
        </a:xfrm>
      </p:grpSpPr>
      <p:sp>
        <p:nvSpPr>
          <p:cNvPr id="892" name="Google Shape;892;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4" name="Google Shape;894;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5" name="Google Shape;895;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7" name="Google Shape;897;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8" name="Google Shape;898;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8" name="Google Shape;908;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14" name="Google Shape;914;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22" name="Shape 922"/>
        <p:cNvGrpSpPr/>
        <p:nvPr/>
      </p:nvGrpSpPr>
      <p:grpSpPr>
        <a:xfrm>
          <a:off x="0" y="0"/>
          <a:ext cx="0" cy="0"/>
          <a:chOff x="0" y="0"/>
          <a:chExt cx="0" cy="0"/>
        </a:xfrm>
      </p:grpSpPr>
      <p:sp>
        <p:nvSpPr>
          <p:cNvPr id="923" name="Google Shape;923;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5" name="Google Shape;925;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6" name="Google Shape;926;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8" name="Google Shape;928;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9" name="Google Shape;929;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3" name="Google Shape;933;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7" name="Google Shape;937;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9" name="Google Shape;939;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1" name="Google Shape;941;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3" name="Google Shape;943;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5" name="Google Shape;945;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953" name="Shape 953"/>
        <p:cNvGrpSpPr/>
        <p:nvPr/>
      </p:nvGrpSpPr>
      <p:grpSpPr>
        <a:xfrm>
          <a:off x="0" y="0"/>
          <a:ext cx="0" cy="0"/>
          <a:chOff x="0" y="0"/>
          <a:chExt cx="0" cy="0"/>
        </a:xfrm>
      </p:grpSpPr>
      <p:sp>
        <p:nvSpPr>
          <p:cNvPr id="954" name="Google Shape;954;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6" name="Google Shape;956;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7" name="Google Shape;957;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9" name="Google Shape;959;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0" name="Google Shape;960;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4" name="Google Shape;964;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8" name="Google Shape;968;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0" name="Google Shape;970;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2" name="Google Shape;972;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4" name="Google Shape;974;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6" name="Google Shape;976;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984"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86" name="Google Shape;986;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7" name="Google Shape;987;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88" name="Google Shape;988;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992"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4" name="Google Shape;994;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998" name="Shape 998"/>
        <p:cNvGrpSpPr/>
        <p:nvPr/>
      </p:nvGrpSpPr>
      <p:grpSpPr>
        <a:xfrm>
          <a:off x="0" y="0"/>
          <a:ext cx="0" cy="0"/>
          <a:chOff x="0" y="0"/>
          <a:chExt cx="0" cy="0"/>
        </a:xfrm>
      </p:grpSpPr>
      <p:sp>
        <p:nvSpPr>
          <p:cNvPr id="999" name="Google Shape;99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01" name="Shape 1001"/>
        <p:cNvGrpSpPr/>
        <p:nvPr/>
      </p:nvGrpSpPr>
      <p:grpSpPr>
        <a:xfrm>
          <a:off x="0" y="0"/>
          <a:ext cx="0" cy="0"/>
          <a:chOff x="0" y="0"/>
          <a:chExt cx="0" cy="0"/>
        </a:xfrm>
      </p:grpSpPr>
      <p:sp>
        <p:nvSpPr>
          <p:cNvPr id="1002" name="Google Shape;1002;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1006"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1011" name="Shape 1011"/>
        <p:cNvGrpSpPr/>
        <p:nvPr/>
      </p:nvGrpSpPr>
      <p:grpSpPr>
        <a:xfrm>
          <a:off x="0" y="0"/>
          <a:ext cx="0" cy="0"/>
          <a:chOff x="0" y="0"/>
          <a:chExt cx="0" cy="0"/>
        </a:xfrm>
      </p:grpSpPr>
      <p:sp>
        <p:nvSpPr>
          <p:cNvPr id="1012" name="Google Shape;1012;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5817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1.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7.png"/><Relationship Id="rId4" Type="http://schemas.openxmlformats.org/officeDocument/2006/relationships/image" Target="../media/image10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04.png"/><Relationship Id="rId4" Type="http://schemas.openxmlformats.org/officeDocument/2006/relationships/image" Target="../media/image10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09.png"/><Relationship Id="rId4" Type="http://schemas.openxmlformats.org/officeDocument/2006/relationships/image" Target="../media/image1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09.png"/><Relationship Id="rId4" Type="http://schemas.openxmlformats.org/officeDocument/2006/relationships/image" Target="../media/image115.png"/><Relationship Id="rId5" Type="http://schemas.openxmlformats.org/officeDocument/2006/relationships/image" Target="../media/image1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09.png"/><Relationship Id="rId4" Type="http://schemas.openxmlformats.org/officeDocument/2006/relationships/image" Target="../media/image114.png"/><Relationship Id="rId5" Type="http://schemas.openxmlformats.org/officeDocument/2006/relationships/image" Target="../media/image1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09.png"/><Relationship Id="rId4" Type="http://schemas.openxmlformats.org/officeDocument/2006/relationships/image" Target="../media/image116.png"/><Relationship Id="rId5" Type="http://schemas.openxmlformats.org/officeDocument/2006/relationships/image" Target="../media/image1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hyperlink" Target="https://draw.io" TargetMode="External"/><Relationship Id="rId4" Type="http://schemas.openxmlformats.org/officeDocument/2006/relationships/image" Target="../media/image10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0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54"/>
          <p:cNvSpPr txBox="1"/>
          <p:nvPr>
            <p:ph type="title"/>
          </p:nvPr>
        </p:nvSpPr>
        <p:spPr>
          <a:xfrm>
            <a:off x="274350" y="170392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Capstone Engagement</a:t>
            </a:r>
            <a:endParaRPr sz="3100">
              <a:latin typeface="Roboto"/>
              <a:ea typeface="Roboto"/>
              <a:cs typeface="Roboto"/>
              <a:sym typeface="Roboto"/>
            </a:endParaRPr>
          </a:p>
          <a:p>
            <a:pPr indent="0" lvl="0" marL="0" rtl="0" algn="ctr">
              <a:spcBef>
                <a:spcPts val="1000"/>
              </a:spcBef>
              <a:spcAft>
                <a:spcPts val="0"/>
              </a:spcAft>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a:latin typeface="Roboto"/>
              <a:ea typeface="Roboto"/>
              <a:cs typeface="Roboto"/>
              <a:sym typeface="Roboto"/>
            </a:endParaRPr>
          </a:p>
          <a:p>
            <a:pPr indent="0" lvl="0" marL="0" rtl="0" algn="ctr">
              <a:spcBef>
                <a:spcPts val="1000"/>
              </a:spcBef>
              <a:spcAft>
                <a:spcPts val="0"/>
              </a:spcAft>
              <a:buNone/>
            </a:pPr>
            <a:r>
              <a:rPr lang="en" sz="3100">
                <a:latin typeface="Roboto"/>
                <a:ea typeface="Roboto"/>
                <a:cs typeface="Roboto"/>
                <a:sym typeface="Roboto"/>
              </a:rPr>
              <a:t>By Colton Beaver</a:t>
            </a:r>
            <a:endParaRPr sz="3100">
              <a:latin typeface="Roboto"/>
              <a:ea typeface="Roboto"/>
              <a:cs typeface="Roboto"/>
              <a:sym typeface="Roboto"/>
            </a:endParaRPr>
          </a:p>
        </p:txBody>
      </p:sp>
      <p:sp>
        <p:nvSpPr>
          <p:cNvPr id="1019" name="Google Shape;1019;p5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sz="2000">
                <a:solidFill>
                  <a:schemeClr val="dk1"/>
                </a:solidFill>
                <a:latin typeface="Roboto"/>
                <a:ea typeface="Roboto"/>
                <a:cs typeface="Roboto"/>
                <a:sym typeface="Roboto"/>
              </a:rPr>
              <a:t>Exploitation: Exposure of Sensitive Information to an Unauthorized Actor</a:t>
            </a:r>
            <a:endParaRPr b="1" sz="2000">
              <a:latin typeface="Roboto"/>
              <a:ea typeface="Roboto"/>
              <a:cs typeface="Roboto"/>
              <a:sym typeface="Roboto"/>
            </a:endParaRPr>
          </a:p>
        </p:txBody>
      </p:sp>
      <p:sp>
        <p:nvSpPr>
          <p:cNvPr id="1121" name="Google Shape;1121;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22" name="Google Shape;1122;p63"/>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3"/>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The web browser was used to investigate accessible information for anything that might lead to further exploitation.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b="1" sz="1200">
              <a:latin typeface="Roboto"/>
              <a:ea typeface="Roboto"/>
              <a:cs typeface="Roboto"/>
              <a:sym typeface="Roboto"/>
            </a:endParaRPr>
          </a:p>
        </p:txBody>
      </p:sp>
      <p:grpSp>
        <p:nvGrpSpPr>
          <p:cNvPr id="1124" name="Google Shape;1124;p63"/>
          <p:cNvGrpSpPr/>
          <p:nvPr/>
        </p:nvGrpSpPr>
        <p:grpSpPr>
          <a:xfrm>
            <a:off x="457181" y="887903"/>
            <a:ext cx="533372" cy="533480"/>
            <a:chOff x="457200" y="1378813"/>
            <a:chExt cx="695400" cy="695450"/>
          </a:xfrm>
        </p:grpSpPr>
        <p:sp>
          <p:nvSpPr>
            <p:cNvPr id="1125" name="Google Shape;1125;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26" name="Google Shape;1126;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7" name="Google Shape;1127;p63"/>
          <p:cNvGrpSpPr/>
          <p:nvPr/>
        </p:nvGrpSpPr>
        <p:grpSpPr>
          <a:xfrm>
            <a:off x="3228956" y="887903"/>
            <a:ext cx="533372" cy="533480"/>
            <a:chOff x="457200" y="1378813"/>
            <a:chExt cx="695400" cy="695450"/>
          </a:xfrm>
        </p:grpSpPr>
        <p:sp>
          <p:nvSpPr>
            <p:cNvPr id="1128" name="Google Shape;1128;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29" name="Google Shape;1129;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0" name="Google Shape;1130;p63"/>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63"/>
          <p:cNvSpPr txBox="1"/>
          <p:nvPr/>
        </p:nvSpPr>
        <p:spPr>
          <a:xfrm>
            <a:off x="3496050" y="1480625"/>
            <a:ext cx="25023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Two pieces of information were immediately available.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Those information are that there is a secret folder and the path to the folder is company_folders/secret_folder, as well as the fact that an employee named Ashton is responsible for this folder.</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The information was found in 192.168.1.105/meet_our_team/ashton.txt</a:t>
            </a:r>
            <a:endParaRPr sz="1200">
              <a:latin typeface="Roboto"/>
              <a:ea typeface="Roboto"/>
              <a:cs typeface="Roboto"/>
              <a:sym typeface="Roboto"/>
            </a:endParaRPr>
          </a:p>
        </p:txBody>
      </p:sp>
      <p:grpSp>
        <p:nvGrpSpPr>
          <p:cNvPr id="1132" name="Google Shape;1132;p63"/>
          <p:cNvGrpSpPr/>
          <p:nvPr/>
        </p:nvGrpSpPr>
        <p:grpSpPr>
          <a:xfrm>
            <a:off x="6134081" y="888653"/>
            <a:ext cx="533372" cy="533480"/>
            <a:chOff x="457200" y="1378813"/>
            <a:chExt cx="695400" cy="695450"/>
          </a:xfrm>
        </p:grpSpPr>
        <p:sp>
          <p:nvSpPr>
            <p:cNvPr id="1133" name="Google Shape;1133;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34" name="Google Shape;1134;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5" name="Google Shape;1135;p63"/>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63"/>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S</a:t>
            </a:r>
            <a:r>
              <a:rPr lang="en" sz="1200">
                <a:latin typeface="Roboto"/>
                <a:ea typeface="Roboto"/>
                <a:cs typeface="Roboto"/>
                <a:sym typeface="Roboto"/>
              </a:rPr>
              <a:t>creenshot</a:t>
            </a:r>
            <a:endParaRPr sz="1200">
              <a:latin typeface="Roboto"/>
              <a:ea typeface="Roboto"/>
              <a:cs typeface="Roboto"/>
              <a:sym typeface="Roboto"/>
            </a:endParaRPr>
          </a:p>
        </p:txBody>
      </p:sp>
      <p:pic>
        <p:nvPicPr>
          <p:cNvPr id="1137" name="Google Shape;1137;p63"/>
          <p:cNvPicPr preferRelativeResize="0"/>
          <p:nvPr/>
        </p:nvPicPr>
        <p:blipFill rotWithShape="1">
          <a:blip r:embed="rId3">
            <a:alphaModFix/>
          </a:blip>
          <a:srcRect b="0" l="0" r="0" t="32858"/>
          <a:stretch/>
        </p:blipFill>
        <p:spPr>
          <a:xfrm>
            <a:off x="6058825" y="2734925"/>
            <a:ext cx="2876175" cy="981075"/>
          </a:xfrm>
          <a:prstGeom prst="rect">
            <a:avLst/>
          </a:prstGeom>
          <a:noFill/>
          <a:ln>
            <a:noFill/>
          </a:ln>
        </p:spPr>
      </p:pic>
      <p:pic>
        <p:nvPicPr>
          <p:cNvPr id="1138" name="Google Shape;1138;p63"/>
          <p:cNvPicPr preferRelativeResize="0"/>
          <p:nvPr/>
        </p:nvPicPr>
        <p:blipFill rotWithShape="1">
          <a:blip r:embed="rId4">
            <a:alphaModFix/>
          </a:blip>
          <a:srcRect b="0" l="0" r="0" t="56480"/>
          <a:stretch/>
        </p:blipFill>
        <p:spPr>
          <a:xfrm>
            <a:off x="5996725" y="1994800"/>
            <a:ext cx="3000375" cy="67931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Weak Password Requirements</a:t>
            </a:r>
            <a:endParaRPr/>
          </a:p>
        </p:txBody>
      </p:sp>
      <p:sp>
        <p:nvSpPr>
          <p:cNvPr id="1144" name="Google Shape;1144;p6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45" name="Google Shape;1145;p64"/>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4"/>
          <p:cNvSpPr txBox="1"/>
          <p:nvPr/>
        </p:nvSpPr>
        <p:spPr>
          <a:xfrm>
            <a:off x="680975" y="1530375"/>
            <a:ext cx="24801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Hydra was used in conjunction with a rockyou txt file to crack ashtons password.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The following command was used to achieve this: </a:t>
            </a:r>
            <a:endParaRPr sz="12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hydra -l ashton -P rockyou.txt -s 80 -f -vV 192.168.1.105</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http-get</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http://192.168.1.105/company_folders/secret_folder</a:t>
            </a:r>
            <a:endParaRPr sz="1000">
              <a:solidFill>
                <a:schemeClr val="dk1"/>
              </a:solidFill>
              <a:latin typeface="Roboto"/>
              <a:ea typeface="Roboto"/>
              <a:cs typeface="Roboto"/>
              <a:sym typeface="Roboto"/>
            </a:endParaRPr>
          </a:p>
        </p:txBody>
      </p:sp>
      <p:grpSp>
        <p:nvGrpSpPr>
          <p:cNvPr id="1147" name="Google Shape;1147;p64"/>
          <p:cNvGrpSpPr/>
          <p:nvPr/>
        </p:nvGrpSpPr>
        <p:grpSpPr>
          <a:xfrm>
            <a:off x="457181" y="887903"/>
            <a:ext cx="533372" cy="533480"/>
            <a:chOff x="457200" y="1378813"/>
            <a:chExt cx="695400" cy="695450"/>
          </a:xfrm>
        </p:grpSpPr>
        <p:sp>
          <p:nvSpPr>
            <p:cNvPr id="1148" name="Google Shape;1148;p64"/>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49" name="Google Shape;1149;p64"/>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0" name="Google Shape;1150;p64"/>
          <p:cNvGrpSpPr/>
          <p:nvPr/>
        </p:nvGrpSpPr>
        <p:grpSpPr>
          <a:xfrm>
            <a:off x="3228956" y="887903"/>
            <a:ext cx="533372" cy="533480"/>
            <a:chOff x="457200" y="1378813"/>
            <a:chExt cx="695400" cy="695450"/>
          </a:xfrm>
        </p:grpSpPr>
        <p:sp>
          <p:nvSpPr>
            <p:cNvPr id="1151" name="Google Shape;1151;p64"/>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52" name="Google Shape;1152;p64"/>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3" name="Google Shape;1153;p64"/>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64"/>
          <p:cNvSpPr txBox="1"/>
          <p:nvPr/>
        </p:nvSpPr>
        <p:spPr>
          <a:xfrm>
            <a:off x="3428425" y="1480625"/>
            <a:ext cx="2592300" cy="3154200"/>
          </a:xfrm>
          <a:prstGeom prst="rect">
            <a:avLst/>
          </a:prstGeom>
          <a:noFill/>
          <a:ln>
            <a:noFill/>
          </a:ln>
        </p:spPr>
        <p:txBody>
          <a:bodyPr anchorCtr="0" anchor="t" bIns="182875" lIns="182875" spcFirstLastPara="1" rIns="182875" wrap="square" tIns="182875">
            <a:noAutofit/>
          </a:bodyPr>
          <a:lstStyle/>
          <a:p>
            <a:pPr indent="0" lvl="0" marL="0" rtl="0" algn="l">
              <a:spcBef>
                <a:spcPts val="0"/>
              </a:spcBef>
              <a:spcAft>
                <a:spcPts val="0"/>
              </a:spcAft>
              <a:buNone/>
            </a:pPr>
            <a:r>
              <a:rPr b="1" lang="en" sz="1200">
                <a:latin typeface="Roboto"/>
                <a:ea typeface="Roboto"/>
                <a:cs typeface="Roboto"/>
                <a:sym typeface="Roboto"/>
              </a:rPr>
              <a:t>Achievements</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This brute force attack gave Ashtons password (leopoldo), resulting in access to the secret folder.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latin typeface="Roboto"/>
                <a:ea typeface="Roboto"/>
                <a:cs typeface="Roboto"/>
                <a:sym typeface="Roboto"/>
              </a:rPr>
              <a:t>In the secret folder was a file with information on how to connect to the “corp server”. This included instructions to connect to webdav, and a hash for Ryans password. This hash was cracked with “Free Password Hash Cracker” to reveal the password of “linux4u”. </a:t>
            </a:r>
            <a:endParaRPr sz="1200">
              <a:latin typeface="Roboto"/>
              <a:ea typeface="Roboto"/>
              <a:cs typeface="Roboto"/>
              <a:sym typeface="Roboto"/>
            </a:endParaRPr>
          </a:p>
        </p:txBody>
      </p:sp>
      <p:grpSp>
        <p:nvGrpSpPr>
          <p:cNvPr id="1155" name="Google Shape;1155;p64"/>
          <p:cNvGrpSpPr/>
          <p:nvPr/>
        </p:nvGrpSpPr>
        <p:grpSpPr>
          <a:xfrm>
            <a:off x="6134081" y="888653"/>
            <a:ext cx="533372" cy="533480"/>
            <a:chOff x="457200" y="1378813"/>
            <a:chExt cx="695400" cy="695450"/>
          </a:xfrm>
        </p:grpSpPr>
        <p:sp>
          <p:nvSpPr>
            <p:cNvPr id="1156" name="Google Shape;1156;p64"/>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57" name="Google Shape;1157;p64"/>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8" name="Google Shape;1158;p64"/>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64"/>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S</a:t>
            </a:r>
            <a:r>
              <a:rPr lang="en" sz="1200">
                <a:latin typeface="Roboto"/>
                <a:ea typeface="Roboto"/>
                <a:cs typeface="Roboto"/>
                <a:sym typeface="Roboto"/>
              </a:rPr>
              <a:t>creenshot:</a:t>
            </a:r>
            <a:endParaRPr sz="1200">
              <a:latin typeface="Roboto"/>
              <a:ea typeface="Roboto"/>
              <a:cs typeface="Roboto"/>
              <a:sym typeface="Roboto"/>
            </a:endParaRPr>
          </a:p>
        </p:txBody>
      </p:sp>
      <p:pic>
        <p:nvPicPr>
          <p:cNvPr id="1160" name="Google Shape;1160;p64"/>
          <p:cNvPicPr preferRelativeResize="0"/>
          <p:nvPr/>
        </p:nvPicPr>
        <p:blipFill>
          <a:blip r:embed="rId3">
            <a:alphaModFix/>
          </a:blip>
          <a:stretch>
            <a:fillRect/>
          </a:stretch>
        </p:blipFill>
        <p:spPr>
          <a:xfrm>
            <a:off x="6020713" y="1908450"/>
            <a:ext cx="2962275" cy="838200"/>
          </a:xfrm>
          <a:prstGeom prst="rect">
            <a:avLst/>
          </a:prstGeom>
          <a:noFill/>
          <a:ln>
            <a:noFill/>
          </a:ln>
        </p:spPr>
      </p:pic>
      <p:pic>
        <p:nvPicPr>
          <p:cNvPr id="1161" name="Google Shape;1161;p64"/>
          <p:cNvPicPr preferRelativeResize="0"/>
          <p:nvPr/>
        </p:nvPicPr>
        <p:blipFill>
          <a:blip r:embed="rId4">
            <a:alphaModFix/>
          </a:blip>
          <a:stretch>
            <a:fillRect/>
          </a:stretch>
        </p:blipFill>
        <p:spPr>
          <a:xfrm>
            <a:off x="6020725" y="2746650"/>
            <a:ext cx="2876550" cy="1038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pic>
        <p:nvPicPr>
          <p:cNvPr id="1166" name="Google Shape;1166;p65"/>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167" name="Google Shape;1167;p65"/>
          <p:cNvSpPr txBox="1"/>
          <p:nvPr>
            <p:ph type="title"/>
          </p:nvPr>
        </p:nvSpPr>
        <p:spPr>
          <a:xfrm>
            <a:off x="274325" y="1687275"/>
            <a:ext cx="8595300" cy="88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168" name="Google Shape;1168;p6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Identifying the Port Scan</a:t>
            </a:r>
            <a:endParaRPr/>
          </a:p>
        </p:txBody>
      </p:sp>
      <p:sp>
        <p:nvSpPr>
          <p:cNvPr id="1174" name="Google Shape;1174;p66"/>
          <p:cNvSpPr txBox="1"/>
          <p:nvPr>
            <p:ph idx="1" type="subTitle"/>
          </p:nvPr>
        </p:nvSpPr>
        <p:spPr>
          <a:xfrm>
            <a:off x="53775" y="4273625"/>
            <a:ext cx="8409300" cy="533700"/>
          </a:xfrm>
          <a:prstGeom prst="rect">
            <a:avLst/>
          </a:prstGeom>
        </p:spPr>
        <p:txBody>
          <a:bodyPr anchorCtr="0" anchor="t" bIns="0" lIns="457200" spcFirstLastPara="1" rIns="457200" wrap="square" tIns="91425">
            <a:noAutofit/>
          </a:bodyPr>
          <a:lstStyle/>
          <a:p>
            <a:pPr indent="-304800" lvl="0" marL="0" rtl="0" algn="l">
              <a:spcBef>
                <a:spcPts val="0"/>
              </a:spcBef>
              <a:spcAft>
                <a:spcPts val="0"/>
              </a:spcAft>
              <a:buSzPts val="1200"/>
              <a:buChar char="●"/>
            </a:pPr>
            <a:r>
              <a:rPr lang="en" sz="1200"/>
              <a:t>11,238 packets were sent from 192.168.1.90 (the attack machine)</a:t>
            </a:r>
            <a:endParaRPr sz="1200"/>
          </a:p>
          <a:p>
            <a:pPr indent="-304800" lvl="0" marL="0" rtl="0" algn="l">
              <a:spcBef>
                <a:spcPts val="0"/>
              </a:spcBef>
              <a:spcAft>
                <a:spcPts val="0"/>
              </a:spcAft>
              <a:buSzPts val="1200"/>
              <a:buChar char="●"/>
            </a:pPr>
            <a:r>
              <a:rPr lang="en" sz="1200"/>
              <a:t>The sudden spike in traffic indicates that this is a port scan</a:t>
            </a:r>
            <a:endParaRPr sz="1200"/>
          </a:p>
        </p:txBody>
      </p:sp>
      <p:sp>
        <p:nvSpPr>
          <p:cNvPr id="1175" name="Google Shape;1175;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76" name="Google Shape;1176;p66"/>
          <p:cNvSpPr/>
          <p:nvPr/>
        </p:nvSpPr>
        <p:spPr>
          <a:xfrm>
            <a:off x="367350" y="1467800"/>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latin typeface="Roboto"/>
                <a:ea typeface="Roboto"/>
                <a:cs typeface="Roboto"/>
                <a:sym typeface="Roboto"/>
              </a:rPr>
              <a:t>[Insert Here]</a:t>
            </a:r>
            <a:endParaRPr>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lang="en">
                <a:latin typeface="Roboto"/>
                <a:ea typeface="Roboto"/>
                <a:cs typeface="Roboto"/>
                <a:sym typeface="Roboto"/>
              </a:rPr>
              <a:t>Include a screenshot of Kibana logs depicting the port scan. </a:t>
            </a:r>
            <a:endParaRPr>
              <a:latin typeface="Roboto"/>
              <a:ea typeface="Roboto"/>
              <a:cs typeface="Roboto"/>
              <a:sym typeface="Roboto"/>
            </a:endParaRPr>
          </a:p>
        </p:txBody>
      </p:sp>
      <p:sp>
        <p:nvSpPr>
          <p:cNvPr id="1177" name="Google Shape;1177;p66"/>
          <p:cNvSpPr txBox="1"/>
          <p:nvPr>
            <p:ph idx="1" type="subTitle"/>
          </p:nvPr>
        </p:nvSpPr>
        <p:spPr>
          <a:xfrm>
            <a:off x="219175" y="675975"/>
            <a:ext cx="8557500" cy="6705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How many packets were sent, and from which IP?</a:t>
            </a:r>
            <a:endParaRPr sz="1200"/>
          </a:p>
          <a:p>
            <a:pPr indent="-167640" lvl="0" marL="320040" rtl="0" algn="l">
              <a:spcBef>
                <a:spcPts val="0"/>
              </a:spcBef>
              <a:spcAft>
                <a:spcPts val="0"/>
              </a:spcAft>
              <a:buSzPts val="1200"/>
              <a:buChar char="●"/>
            </a:pPr>
            <a:r>
              <a:rPr lang="en" sz="1200"/>
              <a:t>What indicates that this was a port scan?</a:t>
            </a:r>
            <a:endParaRPr sz="1200"/>
          </a:p>
        </p:txBody>
      </p:sp>
      <p:pic>
        <p:nvPicPr>
          <p:cNvPr id="1178" name="Google Shape;1178;p66"/>
          <p:cNvPicPr preferRelativeResize="0"/>
          <p:nvPr/>
        </p:nvPicPr>
        <p:blipFill>
          <a:blip r:embed="rId3">
            <a:alphaModFix/>
          </a:blip>
          <a:stretch>
            <a:fillRect/>
          </a:stretch>
        </p:blipFill>
        <p:spPr>
          <a:xfrm>
            <a:off x="219175" y="835136"/>
            <a:ext cx="424701" cy="331226"/>
          </a:xfrm>
          <a:prstGeom prst="rect">
            <a:avLst/>
          </a:prstGeom>
          <a:noFill/>
          <a:ln>
            <a:noFill/>
          </a:ln>
        </p:spPr>
      </p:pic>
      <p:pic>
        <p:nvPicPr>
          <p:cNvPr id="1179" name="Google Shape;1179;p66"/>
          <p:cNvPicPr preferRelativeResize="0"/>
          <p:nvPr/>
        </p:nvPicPr>
        <p:blipFill>
          <a:blip r:embed="rId4">
            <a:alphaModFix/>
          </a:blip>
          <a:stretch>
            <a:fillRect/>
          </a:stretch>
        </p:blipFill>
        <p:spPr>
          <a:xfrm>
            <a:off x="491175" y="1683524"/>
            <a:ext cx="7971899" cy="195265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1185" name="Google Shape;1185;p67"/>
          <p:cNvSpPr txBox="1"/>
          <p:nvPr>
            <p:ph idx="1" type="subTitle"/>
          </p:nvPr>
        </p:nvSpPr>
        <p:spPr>
          <a:xfrm>
            <a:off x="286850" y="4284000"/>
            <a:ext cx="8593800" cy="632700"/>
          </a:xfrm>
          <a:prstGeom prst="rect">
            <a:avLst/>
          </a:prstGeom>
        </p:spPr>
        <p:txBody>
          <a:bodyPr anchorCtr="0" anchor="t" bIns="0" lIns="457200" spcFirstLastPara="1" rIns="457200" wrap="square" tIns="91425">
            <a:noAutofit/>
          </a:bodyPr>
          <a:lstStyle/>
          <a:p>
            <a:pPr indent="-304800" lvl="0" marL="0" rtl="0" algn="l">
              <a:spcBef>
                <a:spcPts val="0"/>
              </a:spcBef>
              <a:spcAft>
                <a:spcPts val="0"/>
              </a:spcAft>
              <a:buSzPts val="1200"/>
              <a:buChar char="●"/>
            </a:pPr>
            <a:r>
              <a:rPr lang="en" sz="1200"/>
              <a:t>224 requests were made to the hidden directory at 4PM.</a:t>
            </a:r>
            <a:endParaRPr sz="1200"/>
          </a:p>
          <a:p>
            <a:pPr indent="-304800" lvl="0" marL="0" rtl="0" algn="l">
              <a:spcBef>
                <a:spcPts val="0"/>
              </a:spcBef>
              <a:spcAft>
                <a:spcPts val="0"/>
              </a:spcAft>
              <a:buSzPts val="1200"/>
              <a:buChar char="●"/>
            </a:pPr>
            <a:r>
              <a:rPr lang="en" sz="1200"/>
              <a:t>The file that was requested was a _doc file. This file contained instructions on how to add and access the webdav network server</a:t>
            </a:r>
            <a:endParaRPr sz="1200"/>
          </a:p>
        </p:txBody>
      </p:sp>
      <p:sp>
        <p:nvSpPr>
          <p:cNvPr id="1186" name="Google Shape;1186;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87" name="Google Shape;1187;p67"/>
          <p:cNvSpPr/>
          <p:nvPr/>
        </p:nvSpPr>
        <p:spPr>
          <a:xfrm>
            <a:off x="367350" y="1533125"/>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Include a screenshot of Kibana logs depicting the request for the hidden directory. </a:t>
            </a:r>
            <a:endParaRPr>
              <a:latin typeface="Roboto"/>
              <a:ea typeface="Roboto"/>
              <a:cs typeface="Roboto"/>
              <a:sym typeface="Roboto"/>
            </a:endParaRPr>
          </a:p>
        </p:txBody>
      </p:sp>
      <p:sp>
        <p:nvSpPr>
          <p:cNvPr id="1188" name="Google Shape;1188;p67"/>
          <p:cNvSpPr txBox="1"/>
          <p:nvPr>
            <p:ph idx="1" type="subTitle"/>
          </p:nvPr>
        </p:nvSpPr>
        <p:spPr>
          <a:xfrm>
            <a:off x="211600" y="628400"/>
            <a:ext cx="8593800" cy="7620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What time did the request occur? How many requests were made?</a:t>
            </a:r>
            <a:endParaRPr sz="1200"/>
          </a:p>
          <a:p>
            <a:pPr indent="-167640" lvl="0" marL="320040" rtl="0" algn="l">
              <a:spcBef>
                <a:spcPts val="0"/>
              </a:spcBef>
              <a:spcAft>
                <a:spcPts val="0"/>
              </a:spcAft>
              <a:buSzPts val="1200"/>
              <a:buChar char="●"/>
            </a:pPr>
            <a:r>
              <a:rPr lang="en" sz="1200"/>
              <a:t>Which files were requested? What did they contain?</a:t>
            </a:r>
            <a:endParaRPr sz="1200"/>
          </a:p>
        </p:txBody>
      </p:sp>
      <p:pic>
        <p:nvPicPr>
          <p:cNvPr id="1189" name="Google Shape;1189;p67"/>
          <p:cNvPicPr preferRelativeResize="0"/>
          <p:nvPr/>
        </p:nvPicPr>
        <p:blipFill>
          <a:blip r:embed="rId3">
            <a:alphaModFix/>
          </a:blip>
          <a:stretch>
            <a:fillRect/>
          </a:stretch>
        </p:blipFill>
        <p:spPr>
          <a:xfrm>
            <a:off x="286850" y="835137"/>
            <a:ext cx="424701" cy="331225"/>
          </a:xfrm>
          <a:prstGeom prst="rect">
            <a:avLst/>
          </a:prstGeom>
          <a:noFill/>
          <a:ln>
            <a:noFill/>
          </a:ln>
        </p:spPr>
      </p:pic>
      <p:pic>
        <p:nvPicPr>
          <p:cNvPr id="1190" name="Google Shape;1190;p67"/>
          <p:cNvPicPr preferRelativeResize="0"/>
          <p:nvPr/>
        </p:nvPicPr>
        <p:blipFill>
          <a:blip r:embed="rId4">
            <a:alphaModFix/>
          </a:blip>
          <a:stretch>
            <a:fillRect/>
          </a:stretch>
        </p:blipFill>
        <p:spPr>
          <a:xfrm>
            <a:off x="286850" y="1533125"/>
            <a:ext cx="4221527" cy="2384100"/>
          </a:xfrm>
          <a:prstGeom prst="rect">
            <a:avLst/>
          </a:prstGeom>
          <a:noFill/>
          <a:ln>
            <a:noFill/>
          </a:ln>
        </p:spPr>
      </p:pic>
      <p:pic>
        <p:nvPicPr>
          <p:cNvPr id="1191" name="Google Shape;1191;p67"/>
          <p:cNvPicPr preferRelativeResize="0"/>
          <p:nvPr/>
        </p:nvPicPr>
        <p:blipFill>
          <a:blip r:embed="rId5">
            <a:alphaModFix/>
          </a:blip>
          <a:stretch>
            <a:fillRect/>
          </a:stretch>
        </p:blipFill>
        <p:spPr>
          <a:xfrm>
            <a:off x="4508375" y="1556000"/>
            <a:ext cx="4221525" cy="241008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197" name="Google Shape;1197;p68"/>
          <p:cNvSpPr txBox="1"/>
          <p:nvPr>
            <p:ph idx="1" type="subTitle"/>
          </p:nvPr>
        </p:nvSpPr>
        <p:spPr>
          <a:xfrm>
            <a:off x="275950" y="4327400"/>
            <a:ext cx="8567100" cy="589200"/>
          </a:xfrm>
          <a:prstGeom prst="rect">
            <a:avLst/>
          </a:prstGeom>
        </p:spPr>
        <p:txBody>
          <a:bodyPr anchorCtr="0" anchor="t" bIns="0" lIns="457200" spcFirstLastPara="1" rIns="457200" wrap="square" tIns="91425">
            <a:noAutofit/>
          </a:bodyPr>
          <a:lstStyle/>
          <a:p>
            <a:pPr indent="-304800" lvl="0" marL="342900" rtl="0" algn="l">
              <a:spcBef>
                <a:spcPts val="0"/>
              </a:spcBef>
              <a:spcAft>
                <a:spcPts val="0"/>
              </a:spcAft>
              <a:buSzPts val="1200"/>
              <a:buChar char="●"/>
            </a:pPr>
            <a:r>
              <a:rPr lang="en" sz="1200"/>
              <a:t>224 request were made during the brute force attack.</a:t>
            </a:r>
            <a:endParaRPr sz="1200"/>
          </a:p>
          <a:p>
            <a:pPr indent="-304800" lvl="0" marL="342900" rtl="0" algn="l">
              <a:spcBef>
                <a:spcPts val="0"/>
              </a:spcBef>
              <a:spcAft>
                <a:spcPts val="0"/>
              </a:spcAft>
              <a:buSzPts val="1200"/>
              <a:buChar char="●"/>
            </a:pPr>
            <a:r>
              <a:rPr lang="en" sz="1200"/>
              <a:t>34 requests were made before the attacker discovered the password</a:t>
            </a:r>
            <a:endParaRPr sz="1200"/>
          </a:p>
          <a:p>
            <a:pPr indent="-228600" lvl="0" marL="342900" rtl="0" algn="l">
              <a:spcBef>
                <a:spcPts val="600"/>
              </a:spcBef>
              <a:spcAft>
                <a:spcPts val="600"/>
              </a:spcAft>
              <a:buNone/>
            </a:pPr>
            <a:r>
              <a:t/>
            </a:r>
            <a:endParaRPr sz="1200"/>
          </a:p>
        </p:txBody>
      </p:sp>
      <p:sp>
        <p:nvSpPr>
          <p:cNvPr id="1198" name="Google Shape;1198;p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99" name="Google Shape;1199;p68"/>
          <p:cNvSpPr/>
          <p:nvPr/>
        </p:nvSpPr>
        <p:spPr>
          <a:xfrm>
            <a:off x="367350" y="1467800"/>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Include a screenshot of Kibana logs depicting the brute force attack.  </a:t>
            </a:r>
            <a:endParaRPr>
              <a:latin typeface="Roboto"/>
              <a:ea typeface="Roboto"/>
              <a:cs typeface="Roboto"/>
              <a:sym typeface="Roboto"/>
            </a:endParaRPr>
          </a:p>
        </p:txBody>
      </p:sp>
      <p:sp>
        <p:nvSpPr>
          <p:cNvPr id="1200" name="Google Shape;1200;p68"/>
          <p:cNvSpPr txBox="1"/>
          <p:nvPr>
            <p:ph idx="1" type="subTitle"/>
          </p:nvPr>
        </p:nvSpPr>
        <p:spPr>
          <a:xfrm>
            <a:off x="275950" y="629888"/>
            <a:ext cx="8968500" cy="533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How many requests were made in the attack?</a:t>
            </a:r>
            <a:endParaRPr sz="1200"/>
          </a:p>
          <a:p>
            <a:pPr indent="-167640" lvl="0" marL="320040" rtl="0" algn="l">
              <a:spcBef>
                <a:spcPts val="0"/>
              </a:spcBef>
              <a:spcAft>
                <a:spcPts val="0"/>
              </a:spcAft>
              <a:buSzPts val="1200"/>
              <a:buChar char="●"/>
            </a:pPr>
            <a:r>
              <a:rPr lang="en" sz="1200"/>
              <a:t>How many requests had been made before the attacker discovered the password?</a:t>
            </a:r>
            <a:endParaRPr sz="1200"/>
          </a:p>
        </p:txBody>
      </p:sp>
      <p:pic>
        <p:nvPicPr>
          <p:cNvPr id="1201" name="Google Shape;1201;p68"/>
          <p:cNvPicPr preferRelativeResize="0"/>
          <p:nvPr/>
        </p:nvPicPr>
        <p:blipFill>
          <a:blip r:embed="rId3">
            <a:alphaModFix/>
          </a:blip>
          <a:stretch>
            <a:fillRect/>
          </a:stretch>
        </p:blipFill>
        <p:spPr>
          <a:xfrm>
            <a:off x="367350" y="731137"/>
            <a:ext cx="424701" cy="331225"/>
          </a:xfrm>
          <a:prstGeom prst="rect">
            <a:avLst/>
          </a:prstGeom>
          <a:noFill/>
          <a:ln>
            <a:noFill/>
          </a:ln>
        </p:spPr>
      </p:pic>
      <p:pic>
        <p:nvPicPr>
          <p:cNvPr id="1202" name="Google Shape;1202;p68"/>
          <p:cNvPicPr preferRelativeResize="0"/>
          <p:nvPr/>
        </p:nvPicPr>
        <p:blipFill>
          <a:blip r:embed="rId4">
            <a:alphaModFix/>
          </a:blip>
          <a:stretch>
            <a:fillRect/>
          </a:stretch>
        </p:blipFill>
        <p:spPr>
          <a:xfrm>
            <a:off x="1292850" y="1414525"/>
            <a:ext cx="3077700" cy="2490625"/>
          </a:xfrm>
          <a:prstGeom prst="rect">
            <a:avLst/>
          </a:prstGeom>
          <a:noFill/>
          <a:ln>
            <a:noFill/>
          </a:ln>
        </p:spPr>
      </p:pic>
      <p:pic>
        <p:nvPicPr>
          <p:cNvPr id="1203" name="Google Shape;1203;p68"/>
          <p:cNvPicPr preferRelativeResize="0"/>
          <p:nvPr/>
        </p:nvPicPr>
        <p:blipFill>
          <a:blip r:embed="rId5">
            <a:alphaModFix/>
          </a:blip>
          <a:stretch>
            <a:fillRect/>
          </a:stretch>
        </p:blipFill>
        <p:spPr>
          <a:xfrm>
            <a:off x="4370550" y="1612100"/>
            <a:ext cx="3676650" cy="2095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WebDAV Connection</a:t>
            </a:r>
            <a:endParaRPr>
              <a:solidFill>
                <a:schemeClr val="dk1"/>
              </a:solidFill>
            </a:endParaRPr>
          </a:p>
        </p:txBody>
      </p:sp>
      <p:sp>
        <p:nvSpPr>
          <p:cNvPr id="1209" name="Google Shape;1209;p69"/>
          <p:cNvSpPr txBox="1"/>
          <p:nvPr>
            <p:ph idx="1" type="subTitle"/>
          </p:nvPr>
        </p:nvSpPr>
        <p:spPr>
          <a:xfrm>
            <a:off x="144300" y="4390125"/>
            <a:ext cx="8855400" cy="476100"/>
          </a:xfrm>
          <a:prstGeom prst="rect">
            <a:avLst/>
          </a:prstGeom>
        </p:spPr>
        <p:txBody>
          <a:bodyPr anchorCtr="0" anchor="t" bIns="0" lIns="457200" spcFirstLastPara="1" rIns="457200" wrap="square" tIns="91425">
            <a:noAutofit/>
          </a:bodyPr>
          <a:lstStyle/>
          <a:p>
            <a:pPr indent="-304800" lvl="0" marL="457200" rtl="0" algn="l">
              <a:spcBef>
                <a:spcPts val="0"/>
              </a:spcBef>
              <a:spcAft>
                <a:spcPts val="0"/>
              </a:spcAft>
              <a:buSzPts val="1200"/>
              <a:buChar char="●"/>
            </a:pPr>
            <a:r>
              <a:rPr lang="en" sz="1200"/>
              <a:t>106 requests were made to the webdav directory</a:t>
            </a:r>
            <a:endParaRPr sz="1200"/>
          </a:p>
          <a:p>
            <a:pPr indent="-304800" lvl="0" marL="457200" rtl="0" algn="l">
              <a:spcBef>
                <a:spcPts val="0"/>
              </a:spcBef>
              <a:spcAft>
                <a:spcPts val="0"/>
              </a:spcAft>
              <a:buSzPts val="1200"/>
              <a:buChar char="●"/>
            </a:pPr>
            <a:r>
              <a:rPr lang="en" sz="1200"/>
              <a:t>A password.dav file and a shell.php file. </a:t>
            </a:r>
            <a:endParaRPr sz="1200"/>
          </a:p>
        </p:txBody>
      </p:sp>
      <p:sp>
        <p:nvSpPr>
          <p:cNvPr id="1210" name="Google Shape;1210;p6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11" name="Google Shape;1211;p69"/>
          <p:cNvSpPr/>
          <p:nvPr/>
        </p:nvSpPr>
        <p:spPr>
          <a:xfrm>
            <a:off x="367350" y="1467800"/>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212" name="Google Shape;1212;p69"/>
          <p:cNvSpPr txBox="1"/>
          <p:nvPr>
            <p:ph idx="1" type="subTitle"/>
          </p:nvPr>
        </p:nvSpPr>
        <p:spPr>
          <a:xfrm>
            <a:off x="100325" y="640975"/>
            <a:ext cx="8855400" cy="533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How many requests were made to this directory?</a:t>
            </a:r>
            <a:endParaRPr sz="1200"/>
          </a:p>
          <a:p>
            <a:pPr indent="-167640" lvl="0" marL="320040" rtl="0" algn="l">
              <a:spcBef>
                <a:spcPts val="0"/>
              </a:spcBef>
              <a:spcAft>
                <a:spcPts val="0"/>
              </a:spcAft>
              <a:buSzPts val="1200"/>
              <a:buChar char="●"/>
            </a:pPr>
            <a:r>
              <a:rPr lang="en" sz="1200"/>
              <a:t>Which files were requested?</a:t>
            </a:r>
            <a:endParaRPr sz="1200"/>
          </a:p>
        </p:txBody>
      </p:sp>
      <p:pic>
        <p:nvPicPr>
          <p:cNvPr id="1213" name="Google Shape;1213;p69"/>
          <p:cNvPicPr preferRelativeResize="0"/>
          <p:nvPr/>
        </p:nvPicPr>
        <p:blipFill>
          <a:blip r:embed="rId3">
            <a:alphaModFix/>
          </a:blip>
          <a:stretch>
            <a:fillRect/>
          </a:stretch>
        </p:blipFill>
        <p:spPr>
          <a:xfrm>
            <a:off x="100325" y="772437"/>
            <a:ext cx="424701" cy="331225"/>
          </a:xfrm>
          <a:prstGeom prst="rect">
            <a:avLst/>
          </a:prstGeom>
          <a:noFill/>
          <a:ln>
            <a:noFill/>
          </a:ln>
        </p:spPr>
      </p:pic>
      <p:pic>
        <p:nvPicPr>
          <p:cNvPr id="1214" name="Google Shape;1214;p69"/>
          <p:cNvPicPr preferRelativeResize="0"/>
          <p:nvPr/>
        </p:nvPicPr>
        <p:blipFill>
          <a:blip r:embed="rId4">
            <a:alphaModFix/>
          </a:blip>
          <a:stretch>
            <a:fillRect/>
          </a:stretch>
        </p:blipFill>
        <p:spPr>
          <a:xfrm>
            <a:off x="890500" y="1394075"/>
            <a:ext cx="3557896" cy="2662200"/>
          </a:xfrm>
          <a:prstGeom prst="rect">
            <a:avLst/>
          </a:prstGeom>
          <a:noFill/>
          <a:ln>
            <a:noFill/>
          </a:ln>
        </p:spPr>
      </p:pic>
      <p:pic>
        <p:nvPicPr>
          <p:cNvPr id="1215" name="Google Shape;1215;p69"/>
          <p:cNvPicPr preferRelativeResize="0"/>
          <p:nvPr/>
        </p:nvPicPr>
        <p:blipFill>
          <a:blip r:embed="rId5">
            <a:alphaModFix/>
          </a:blip>
          <a:stretch>
            <a:fillRect/>
          </a:stretch>
        </p:blipFill>
        <p:spPr>
          <a:xfrm>
            <a:off x="4711825" y="1451300"/>
            <a:ext cx="3631401" cy="266220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pic>
        <p:nvPicPr>
          <p:cNvPr id="1220" name="Google Shape;1220;p70"/>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221" name="Google Shape;1221;p70"/>
          <p:cNvSpPr txBox="1"/>
          <p:nvPr>
            <p:ph type="title"/>
          </p:nvPr>
        </p:nvSpPr>
        <p:spPr>
          <a:xfrm>
            <a:off x="274325" y="1631275"/>
            <a:ext cx="8595300" cy="202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222" name="Google Shape;1222;p7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Blocking the Port Scan</a:t>
            </a:r>
            <a:endParaRPr/>
          </a:p>
        </p:txBody>
      </p:sp>
      <p:sp>
        <p:nvSpPr>
          <p:cNvPr id="1228" name="Google Shape;1228;p7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29" name="Google Shape;1229;p71"/>
          <p:cNvSpPr txBox="1"/>
          <p:nvPr>
            <p:ph idx="2" type="subTitle"/>
          </p:nvPr>
        </p:nvSpPr>
        <p:spPr>
          <a:xfrm>
            <a:off x="-12300" y="1602450"/>
            <a:ext cx="4298400" cy="30513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lang="en" sz="1400"/>
              <a:t>What kind of alarm can be set to detect future port scans?</a:t>
            </a:r>
            <a:endParaRPr b="1" sz="1400"/>
          </a:p>
          <a:p>
            <a:pPr indent="0" lvl="0" marL="0" rtl="0" algn="l">
              <a:spcBef>
                <a:spcPts val="0"/>
              </a:spcBef>
              <a:spcAft>
                <a:spcPts val="0"/>
              </a:spcAft>
              <a:buNone/>
            </a:pPr>
            <a:r>
              <a:rPr lang="en" sz="1400"/>
              <a:t>Set an alarm that alerts a high number of port scan through a firewall.</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400"/>
              <a:t>What threshold would you set to activate this alarm?</a:t>
            </a:r>
            <a:endParaRPr b="1" sz="1400"/>
          </a:p>
          <a:p>
            <a:pPr indent="0" lvl="0" marL="0" rtl="0" algn="l">
              <a:spcBef>
                <a:spcPts val="0"/>
              </a:spcBef>
              <a:spcAft>
                <a:spcPts val="0"/>
              </a:spcAft>
              <a:buNone/>
            </a:pPr>
            <a:r>
              <a:rPr lang="en" sz="1400"/>
              <a:t>An email should be sent to administrators when more then 10 port scans are done within a minute.</a:t>
            </a:r>
            <a:endParaRPr sz="1400"/>
          </a:p>
        </p:txBody>
      </p:sp>
      <p:sp>
        <p:nvSpPr>
          <p:cNvPr id="1230" name="Google Shape;1230;p71"/>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lang="en" sz="1400"/>
              <a:t>What configurations can be set on the host to mitigate port scans?</a:t>
            </a:r>
            <a:endParaRPr b="1" sz="1400"/>
          </a:p>
          <a:p>
            <a:pPr indent="0" lvl="0" marL="0" rtl="0" algn="l">
              <a:spcBef>
                <a:spcPts val="0"/>
              </a:spcBef>
              <a:spcAft>
                <a:spcPts val="0"/>
              </a:spcAft>
              <a:buNone/>
            </a:pPr>
            <a:r>
              <a:rPr lang="en" sz="1400"/>
              <a:t>Only traffic from certain ports should be allowed; such as, port 80 and 443 to allow traffic from the internet.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a:t>
            </a:r>
            <a:r>
              <a:rPr lang="en"/>
              <a:t>Finding the Request for the Hidden Directory</a:t>
            </a:r>
            <a:endParaRPr/>
          </a:p>
        </p:txBody>
      </p:sp>
      <p:sp>
        <p:nvSpPr>
          <p:cNvPr id="1236" name="Google Shape;1236;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37" name="Google Shape;1237;p72"/>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lang="en" sz="1400"/>
              <a:t>What kind of alarm can be set to detect future unauthorized access?</a:t>
            </a:r>
            <a:endParaRPr b="1" sz="1400"/>
          </a:p>
          <a:p>
            <a:pPr indent="0" lvl="0" marL="0" rtl="0" algn="l">
              <a:spcBef>
                <a:spcPts val="0"/>
              </a:spcBef>
              <a:spcAft>
                <a:spcPts val="0"/>
              </a:spcAft>
              <a:buNone/>
            </a:pPr>
            <a:r>
              <a:rPr lang="en" sz="1400"/>
              <a:t>Set an alarm that sends an email alert of higher than normal traffic and unauthorized IPs accessing the secret folder.</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b="1" lang="en" sz="1400"/>
              <a:t>What threshold would you set to activate this alarm?</a:t>
            </a:r>
            <a:endParaRPr b="1" sz="1400"/>
          </a:p>
          <a:p>
            <a:pPr indent="0" lvl="0" marL="0" rtl="0" algn="l">
              <a:spcBef>
                <a:spcPts val="0"/>
              </a:spcBef>
              <a:spcAft>
                <a:spcPts val="0"/>
              </a:spcAft>
              <a:buNone/>
            </a:pPr>
            <a:r>
              <a:rPr lang="en" sz="1400"/>
              <a:t>No more than 4 attempts to access the folder should be made.</a:t>
            </a:r>
            <a:endParaRPr sz="1400"/>
          </a:p>
        </p:txBody>
      </p:sp>
      <p:sp>
        <p:nvSpPr>
          <p:cNvPr id="1238" name="Google Shape;1238;p72"/>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lang="en" sz="1400"/>
              <a:t>What configuration can be set on the host to block unwanted access?</a:t>
            </a:r>
            <a:endParaRPr b="1" sz="1400"/>
          </a:p>
          <a:p>
            <a:pPr indent="0" lvl="0" marL="0" rtl="0" algn="l">
              <a:spcBef>
                <a:spcPts val="0"/>
              </a:spcBef>
              <a:spcAft>
                <a:spcPts val="0"/>
              </a:spcAft>
              <a:buNone/>
            </a:pPr>
            <a:r>
              <a:rPr lang="en" sz="1400"/>
              <a:t>Only allow authorized IPs to have access to the secret folder as a whitelist. Also, encrypt any sensitive data and folders.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b="1" lang="en" sz="1400"/>
              <a:t>Describe the solution. If possible, provide required command lines. </a:t>
            </a:r>
            <a:endParaRPr b="1" sz="1400"/>
          </a:p>
          <a:p>
            <a:pPr indent="0" lvl="0" marL="0" rtl="0" algn="l">
              <a:spcBef>
                <a:spcPts val="0"/>
              </a:spcBef>
              <a:spcAft>
                <a:spcPts val="0"/>
              </a:spcAft>
              <a:buNone/>
            </a:pPr>
            <a:r>
              <a:rPr lang="en" sz="1400"/>
              <a:t>/etc/httpd/conf/httpd.conf is where a whitelist can be made.</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indent="0" lvl="0" marL="0" rtl="0" algn="l">
              <a:spcBef>
                <a:spcPts val="0"/>
              </a:spcBef>
              <a:spcAft>
                <a:spcPts val="0"/>
              </a:spcAft>
              <a:buNone/>
            </a:pPr>
            <a:r>
              <a:t/>
            </a:r>
            <a:endParaRPr/>
          </a:p>
        </p:txBody>
      </p:sp>
      <p:sp>
        <p:nvSpPr>
          <p:cNvPr id="1025" name="Google Shape;1025;p5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This document contains the following sections:</a:t>
            </a:r>
            <a:endParaRPr/>
          </a:p>
        </p:txBody>
      </p:sp>
      <p:sp>
        <p:nvSpPr>
          <p:cNvPr id="1026" name="Google Shape;1026;p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27" name="Google Shape;1027;p5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8" name="Google Shape;1028;p55"/>
          <p:cNvGrpSpPr/>
          <p:nvPr/>
        </p:nvGrpSpPr>
        <p:grpSpPr>
          <a:xfrm>
            <a:off x="457200" y="1378813"/>
            <a:ext cx="776889" cy="621300"/>
            <a:chOff x="457200" y="1378813"/>
            <a:chExt cx="776889" cy="621300"/>
          </a:xfrm>
        </p:grpSpPr>
        <p:sp>
          <p:nvSpPr>
            <p:cNvPr id="1029" name="Google Shape;1029;p55"/>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30" name="Google Shape;1030;p55"/>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55"/>
          <p:cNvGrpSpPr/>
          <p:nvPr/>
        </p:nvGrpSpPr>
        <p:grpSpPr>
          <a:xfrm>
            <a:off x="457200" y="2228725"/>
            <a:ext cx="776889" cy="621300"/>
            <a:chOff x="457200" y="1378813"/>
            <a:chExt cx="776889" cy="621300"/>
          </a:xfrm>
        </p:grpSpPr>
        <p:sp>
          <p:nvSpPr>
            <p:cNvPr id="1032" name="Google Shape;1032;p5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33" name="Google Shape;1033;p55"/>
            <p:cNvSpPr/>
            <p:nvPr/>
          </p:nvSpPr>
          <p:spPr>
            <a:xfrm rot="5400000">
              <a:off x="969614" y="1607625"/>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55"/>
          <p:cNvGrpSpPr/>
          <p:nvPr/>
        </p:nvGrpSpPr>
        <p:grpSpPr>
          <a:xfrm>
            <a:off x="457200" y="3073850"/>
            <a:ext cx="776889" cy="621300"/>
            <a:chOff x="457200" y="1378813"/>
            <a:chExt cx="776889" cy="621300"/>
          </a:xfrm>
        </p:grpSpPr>
        <p:sp>
          <p:nvSpPr>
            <p:cNvPr id="1035" name="Google Shape;1035;p55"/>
            <p:cNvSpPr/>
            <p:nvPr/>
          </p:nvSpPr>
          <p:spPr>
            <a:xfrm>
              <a:off x="457200" y="1378813"/>
              <a:ext cx="695400" cy="6213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36" name="Google Shape;1036;p55"/>
            <p:cNvSpPr/>
            <p:nvPr/>
          </p:nvSpPr>
          <p:spPr>
            <a:xfrm rot="5400000">
              <a:off x="969614" y="1607625"/>
              <a:ext cx="340325" cy="188625"/>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55"/>
          <p:cNvGrpSpPr/>
          <p:nvPr/>
        </p:nvGrpSpPr>
        <p:grpSpPr>
          <a:xfrm>
            <a:off x="457200" y="3923750"/>
            <a:ext cx="776889" cy="621300"/>
            <a:chOff x="457200" y="1378813"/>
            <a:chExt cx="776889" cy="621300"/>
          </a:xfrm>
        </p:grpSpPr>
        <p:sp>
          <p:nvSpPr>
            <p:cNvPr id="1038" name="Google Shape;1038;p55"/>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39" name="Google Shape;1039;p55"/>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0" name="Google Shape;1040;p55"/>
          <p:cNvSpPr txBox="1"/>
          <p:nvPr/>
        </p:nvSpPr>
        <p:spPr>
          <a:xfrm>
            <a:off x="-12450" y="137882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Network Topology</a:t>
            </a:r>
            <a:endParaRPr b="1" sz="1800">
              <a:solidFill>
                <a:schemeClr val="dk1"/>
              </a:solidFill>
              <a:latin typeface="Roboto"/>
              <a:ea typeface="Roboto"/>
              <a:cs typeface="Roboto"/>
              <a:sym typeface="Roboto"/>
            </a:endParaRPr>
          </a:p>
        </p:txBody>
      </p:sp>
      <p:sp>
        <p:nvSpPr>
          <p:cNvPr id="1041" name="Google Shape;1041;p5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5"/>
          <p:cNvSpPr txBox="1"/>
          <p:nvPr/>
        </p:nvSpPr>
        <p:spPr>
          <a:xfrm>
            <a:off x="-12425" y="223355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45" name="Google Shape;1045;p55"/>
          <p:cNvSpPr txBox="1"/>
          <p:nvPr/>
        </p:nvSpPr>
        <p:spPr>
          <a:xfrm>
            <a:off x="150" y="30762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46" name="Google Shape;1046;p55"/>
          <p:cNvSpPr txBox="1"/>
          <p:nvPr/>
        </p:nvSpPr>
        <p:spPr>
          <a:xfrm>
            <a:off x="-12300" y="39189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Preventing Brute Force Attacks</a:t>
            </a:r>
            <a:endParaRPr/>
          </a:p>
        </p:txBody>
      </p:sp>
      <p:sp>
        <p:nvSpPr>
          <p:cNvPr id="1244" name="Google Shape;1244;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45" name="Google Shape;1245;p73"/>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lang="en" sz="1400"/>
              <a:t>What kind of alarm can be set to detect future brute force attacks?</a:t>
            </a:r>
            <a:endParaRPr b="1" sz="1400"/>
          </a:p>
          <a:p>
            <a:pPr indent="0" lvl="0" marL="0" rtl="0" algn="l">
              <a:spcBef>
                <a:spcPts val="0"/>
              </a:spcBef>
              <a:spcAft>
                <a:spcPts val="0"/>
              </a:spcAft>
              <a:buNone/>
            </a:pPr>
            <a:r>
              <a:rPr lang="en" sz="1300"/>
              <a:t>An alarm should be set to limit how many attempts can be made when entering a password before the user is locked out.</a:t>
            </a:r>
            <a:endParaRPr sz="13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b="1" lang="en" sz="1400"/>
              <a:t>What threshold would you set to activate this alarm?</a:t>
            </a:r>
            <a:endParaRPr b="1" sz="1400"/>
          </a:p>
          <a:p>
            <a:pPr indent="0" lvl="0" marL="0" rtl="0" algn="l">
              <a:spcBef>
                <a:spcPts val="0"/>
              </a:spcBef>
              <a:spcAft>
                <a:spcPts val="0"/>
              </a:spcAft>
              <a:buNone/>
            </a:pPr>
            <a:r>
              <a:rPr lang="en" sz="1300"/>
              <a:t>The </a:t>
            </a:r>
            <a:r>
              <a:rPr lang="en" sz="1300"/>
              <a:t>threshold</a:t>
            </a:r>
            <a:r>
              <a:rPr lang="en" sz="1300"/>
              <a:t> should be set very low to deter threat actors, for example, 5 attempts.</a:t>
            </a:r>
            <a:endParaRPr sz="1300"/>
          </a:p>
        </p:txBody>
      </p:sp>
      <p:sp>
        <p:nvSpPr>
          <p:cNvPr id="1246" name="Google Shape;1246;p73"/>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lang="en" sz="1400"/>
              <a:t>What configuration can be set on the host to block brute force attacks?</a:t>
            </a:r>
            <a:endParaRPr b="1" sz="1400"/>
          </a:p>
          <a:p>
            <a:pPr indent="0" lvl="0" marL="0" rtl="0" algn="l">
              <a:spcBef>
                <a:spcPts val="0"/>
              </a:spcBef>
              <a:spcAft>
                <a:spcPts val="0"/>
              </a:spcAft>
              <a:buNone/>
            </a:pPr>
            <a:r>
              <a:rPr lang="en" sz="1300"/>
              <a:t>After 5 attempts, the user will be permanently locked out until and administrator can be contacted. </a:t>
            </a:r>
            <a:endParaRPr sz="13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b="1" lang="en" sz="1400"/>
              <a:t>Describe the solution. If possible, provide the required command line(s). </a:t>
            </a:r>
            <a:endParaRPr b="1" sz="1400"/>
          </a:p>
          <a:p>
            <a:pPr indent="0" lvl="0" marL="0" rtl="0" algn="l">
              <a:spcBef>
                <a:spcPts val="0"/>
              </a:spcBef>
              <a:spcAft>
                <a:spcPts val="0"/>
              </a:spcAft>
              <a:buNone/>
            </a:pPr>
            <a:r>
              <a:rPr lang="en" sz="1300"/>
              <a:t>Two factor authentication, complex passwords (8 or more </a:t>
            </a:r>
            <a:r>
              <a:rPr lang="en" sz="1300"/>
              <a:t>characters, special characters, numbers and case sensitive) and changing passwords once a month would be additional ways to mitigate attacks.</a:t>
            </a:r>
            <a:endParaRPr sz="13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sp>
        <p:nvSpPr>
          <p:cNvPr id="1251" name="Google Shape;1251;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Detecting</a:t>
            </a:r>
            <a:r>
              <a:rPr lang="en"/>
              <a:t> the WebDAV Connection</a:t>
            </a:r>
            <a:endParaRPr/>
          </a:p>
        </p:txBody>
      </p:sp>
      <p:sp>
        <p:nvSpPr>
          <p:cNvPr id="1252" name="Google Shape;1252;p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53" name="Google Shape;1253;p74"/>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lang="en" sz="1400"/>
              <a:t>What kind of alarm can be set to detect future access to this directory?</a:t>
            </a:r>
            <a:endParaRPr b="1" sz="1400"/>
          </a:p>
          <a:p>
            <a:pPr indent="0" lvl="0" marL="0" rtl="0" algn="l">
              <a:spcBef>
                <a:spcPts val="0"/>
              </a:spcBef>
              <a:spcAft>
                <a:spcPts val="0"/>
              </a:spcAft>
              <a:buNone/>
            </a:pPr>
            <a:r>
              <a:rPr lang="en" sz="1400"/>
              <a:t>An alarm can be set to monitor traffic and connection attempts from unauthorized IPs to the webdav network.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b="1" lang="en" sz="1400"/>
              <a:t>What threshold would you set to activate this alarm?</a:t>
            </a:r>
            <a:endParaRPr b="1" sz="1400"/>
          </a:p>
          <a:p>
            <a:pPr indent="0" lvl="0" marL="0" rtl="0" algn="l">
              <a:spcBef>
                <a:spcPts val="0"/>
              </a:spcBef>
              <a:spcAft>
                <a:spcPts val="0"/>
              </a:spcAft>
              <a:buNone/>
            </a:pPr>
            <a:r>
              <a:rPr lang="en" sz="1400"/>
              <a:t>The unauthorized user will only have 1 attempt. </a:t>
            </a:r>
            <a:endParaRPr sz="1400"/>
          </a:p>
        </p:txBody>
      </p:sp>
      <p:sp>
        <p:nvSpPr>
          <p:cNvPr id="1254" name="Google Shape;1254;p74"/>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lang="en" sz="1400"/>
              <a:t>What configuration can be set on the host to control access?</a:t>
            </a:r>
            <a:endParaRPr b="1" sz="1400"/>
          </a:p>
          <a:p>
            <a:pPr indent="0" lvl="0" marL="0" rtl="0" algn="l">
              <a:spcBef>
                <a:spcPts val="0"/>
              </a:spcBef>
              <a:spcAft>
                <a:spcPts val="0"/>
              </a:spcAft>
              <a:buNone/>
            </a:pPr>
            <a:r>
              <a:rPr lang="en" sz="1400"/>
              <a:t>Blocking traffic from unauthorized IPs with a whitelist or group policy.</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b="1" lang="en" sz="1400"/>
              <a:t>Describe the solution. If possible, provide the required command line(s).</a:t>
            </a:r>
            <a:r>
              <a:rPr lang="en" sz="1400"/>
              <a:t> </a:t>
            </a:r>
            <a:endParaRPr sz="1400"/>
          </a:p>
          <a:p>
            <a:pPr indent="0" lvl="0" marL="0" rtl="0" algn="l">
              <a:spcBef>
                <a:spcPts val="0"/>
              </a:spcBef>
              <a:spcAft>
                <a:spcPts val="0"/>
              </a:spcAft>
              <a:buNone/>
            </a:pPr>
            <a:r>
              <a:rPr lang="en" sz="1400"/>
              <a:t>Also, more complex passwords (8 or more characters, special characters, numbers and case sensitive) should be implemented to avoid brute force attacks.</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Identifying Reverse Shell Uploads</a:t>
            </a:r>
            <a:endParaRPr/>
          </a:p>
        </p:txBody>
      </p:sp>
      <p:sp>
        <p:nvSpPr>
          <p:cNvPr id="1260" name="Google Shape;1260;p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61" name="Google Shape;1261;p75"/>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lang="en" sz="1400"/>
              <a:t>What kind of alarm can be set to detect future file uploads?</a:t>
            </a:r>
            <a:endParaRPr b="1" sz="1400"/>
          </a:p>
          <a:p>
            <a:pPr indent="0" lvl="0" marL="0" rtl="0" algn="l">
              <a:spcBef>
                <a:spcPts val="0"/>
              </a:spcBef>
              <a:spcAft>
                <a:spcPts val="0"/>
              </a:spcAft>
              <a:buNone/>
            </a:pPr>
            <a:r>
              <a:rPr lang="en" sz="1400"/>
              <a:t>Create an alarm to alert when a file is being upload to the webdav folder, whether it is malicious or not. Another alarm should be made when port 4444 is being connected to.</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b="1" lang="en" sz="1400"/>
              <a:t>What threshold would you set to activate this alarm?</a:t>
            </a:r>
            <a:endParaRPr b="1" sz="1400"/>
          </a:p>
          <a:p>
            <a:pPr indent="0" lvl="0" marL="0" rtl="0" algn="l">
              <a:spcBef>
                <a:spcPts val="0"/>
              </a:spcBef>
              <a:spcAft>
                <a:spcPts val="0"/>
              </a:spcAft>
              <a:buClr>
                <a:schemeClr val="dk1"/>
              </a:buClr>
              <a:buSzPts val="1100"/>
              <a:buFont typeface="Arial"/>
              <a:buNone/>
            </a:pPr>
            <a:r>
              <a:rPr lang="en" sz="1400"/>
              <a:t>Alerts should be immediate!</a:t>
            </a:r>
            <a:endParaRPr sz="1400"/>
          </a:p>
          <a:p>
            <a:pPr indent="0" lvl="0" marL="0" rtl="0" algn="l">
              <a:spcBef>
                <a:spcPts val="0"/>
              </a:spcBef>
              <a:spcAft>
                <a:spcPts val="0"/>
              </a:spcAft>
              <a:buNone/>
            </a:pPr>
            <a:r>
              <a:t/>
            </a:r>
            <a:endParaRPr sz="1400"/>
          </a:p>
        </p:txBody>
      </p:sp>
      <p:sp>
        <p:nvSpPr>
          <p:cNvPr id="1262" name="Google Shape;1262;p75"/>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b="1" lang="en" sz="1400"/>
              <a:t>What configuration can be set on the host to block file uploads?</a:t>
            </a:r>
            <a:endParaRPr b="1" sz="1400"/>
          </a:p>
          <a:p>
            <a:pPr indent="0" lvl="0" marL="0" rtl="0" algn="l">
              <a:spcBef>
                <a:spcPts val="0"/>
              </a:spcBef>
              <a:spcAft>
                <a:spcPts val="0"/>
              </a:spcAft>
              <a:buNone/>
            </a:pPr>
            <a:r>
              <a:rPr lang="en" sz="1400"/>
              <a:t>Access to the webdav folder should be set to “read only”. Also, only authorized IPs should have access to the webdav folder.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b="1"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5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Network Topology </a:t>
            </a:r>
            <a:endParaRPr/>
          </a:p>
        </p:txBody>
      </p:sp>
      <p:sp>
        <p:nvSpPr>
          <p:cNvPr id="1052" name="Google Shape;1052;p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57"/>
          <p:cNvSpPr txBox="1"/>
          <p:nvPr>
            <p:ph idx="2" type="body"/>
          </p:nvPr>
        </p:nvSpPr>
        <p:spPr>
          <a:xfrm>
            <a:off x="115375" y="910475"/>
            <a:ext cx="6699600" cy="3897600"/>
          </a:xfrm>
          <a:prstGeom prst="rect">
            <a:avLst/>
          </a:prstGeom>
          <a:solidFill>
            <a:srgbClr val="1D8BE6">
              <a:alpha val="14530"/>
            </a:srgbClr>
          </a:solidFill>
        </p:spPr>
        <p:txBody>
          <a:bodyPr anchorCtr="0" anchor="t" bIns="914400" lIns="457200" spcFirstLastPara="1" rIns="457200" wrap="square" tIns="0">
            <a:noAutofit/>
          </a:bodyPr>
          <a:lstStyle/>
          <a:p>
            <a:pPr indent="0" lvl="0" marL="0" rtl="0" algn="l">
              <a:spcBef>
                <a:spcPts val="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marR="0" rtl="0" algn="ctr">
              <a:lnSpc>
                <a:spcPct val="100000"/>
              </a:lnSpc>
              <a:spcBef>
                <a:spcPts val="800"/>
              </a:spcBef>
              <a:spcAft>
                <a:spcPts val="0"/>
              </a:spcAft>
              <a:buNone/>
            </a:pPr>
            <a:r>
              <a:rPr b="1" lang="en" sz="1800"/>
              <a:t>[Insert Here]</a:t>
            </a:r>
            <a:endParaRPr b="1" sz="1800"/>
          </a:p>
          <a:p>
            <a:pPr indent="0" lvl="0" marL="0" rtl="0" algn="l">
              <a:spcBef>
                <a:spcPts val="0"/>
              </a:spcBef>
              <a:spcAft>
                <a:spcPts val="0"/>
              </a:spcAft>
              <a:buNone/>
            </a:pPr>
            <a:r>
              <a:t/>
            </a:r>
            <a:endParaRPr/>
          </a:p>
          <a:p>
            <a:pPr indent="0" lvl="0" marL="0" rtl="0" algn="l">
              <a:spcBef>
                <a:spcPts val="800"/>
              </a:spcBef>
              <a:spcAft>
                <a:spcPts val="0"/>
              </a:spcAft>
              <a:buNone/>
            </a:pPr>
            <a:r>
              <a:rPr lang="en"/>
              <a:t>Use </a:t>
            </a:r>
            <a:r>
              <a:rPr lang="en" u="sng">
                <a:solidFill>
                  <a:schemeClr val="hlink"/>
                </a:solidFill>
                <a:hlinkClick r:id="rId3"/>
              </a:rPr>
              <a:t>draw.io</a:t>
            </a:r>
            <a:r>
              <a:rPr lang="en">
                <a:solidFill>
                  <a:schemeClr val="dk1"/>
                </a:solidFill>
              </a:rPr>
              <a:t> to create</a:t>
            </a:r>
            <a:r>
              <a:rPr lang="en"/>
              <a:t> a diagram of the network.</a:t>
            </a:r>
            <a:endParaRPr/>
          </a:p>
          <a:p>
            <a:pPr indent="0" lvl="0" marL="0" rtl="0" algn="l">
              <a:spcBef>
                <a:spcPts val="800"/>
              </a:spcBef>
              <a:spcAft>
                <a:spcPts val="0"/>
              </a:spcAft>
              <a:buClr>
                <a:schemeClr val="dk1"/>
              </a:buClr>
              <a:buSzPts val="1100"/>
              <a:buFont typeface="Arial"/>
              <a:buNone/>
            </a:pPr>
            <a:r>
              <a:rPr lang="en"/>
              <a:t>Add your diagram to this slide and fill out the data in the sidebar.</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800"/>
              </a:spcAft>
              <a:buNone/>
            </a:pPr>
            <a:r>
              <a:t/>
            </a:r>
            <a:endParaRPr/>
          </a:p>
        </p:txBody>
      </p:sp>
      <p:sp>
        <p:nvSpPr>
          <p:cNvPr id="1058" name="Google Shape;1058;p57"/>
          <p:cNvSpPr txBox="1"/>
          <p:nvPr>
            <p:ph idx="3" type="subTitle"/>
          </p:nvPr>
        </p:nvSpPr>
        <p:spPr>
          <a:xfrm>
            <a:off x="6952950" y="910475"/>
            <a:ext cx="2055300" cy="3784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Network</a:t>
            </a:r>
            <a:endParaRPr b="1" sz="1100"/>
          </a:p>
          <a:p>
            <a:pPr indent="0" lvl="0" marL="0" rtl="0" algn="l">
              <a:spcBef>
                <a:spcPts val="0"/>
              </a:spcBef>
              <a:spcAft>
                <a:spcPts val="0"/>
              </a:spcAft>
              <a:buClr>
                <a:schemeClr val="dk1"/>
              </a:buClr>
              <a:buSzPts val="1100"/>
              <a:buFont typeface="Arial"/>
              <a:buNone/>
            </a:pPr>
            <a:r>
              <a:rPr lang="en"/>
              <a:t>Address </a:t>
            </a:r>
            <a:r>
              <a:rPr lang="en"/>
              <a:t>Range: </a:t>
            </a:r>
            <a:r>
              <a:rPr lang="en">
                <a:solidFill>
                  <a:schemeClr val="dk1"/>
                </a:solidFill>
              </a:rPr>
              <a:t>192.168.1.0/24</a:t>
            </a:r>
            <a:endParaRPr/>
          </a:p>
          <a:p>
            <a:pPr indent="0" lvl="0" marL="0" rtl="0" algn="l">
              <a:spcBef>
                <a:spcPts val="0"/>
              </a:spcBef>
              <a:spcAft>
                <a:spcPts val="0"/>
              </a:spcAft>
              <a:buClr>
                <a:schemeClr val="dk1"/>
              </a:buClr>
              <a:buSzPts val="1100"/>
              <a:buFont typeface="Arial"/>
              <a:buNone/>
            </a:pPr>
            <a:r>
              <a:rPr lang="en"/>
              <a:t>Netmask: </a:t>
            </a:r>
            <a:r>
              <a:rPr lang="en">
                <a:solidFill>
                  <a:schemeClr val="dk1"/>
                </a:solidFill>
              </a:rPr>
              <a:t>255.255.255.0 </a:t>
            </a:r>
            <a:endParaRPr/>
          </a:p>
          <a:p>
            <a:pPr indent="0" lvl="0" marL="0" rtl="0" algn="l">
              <a:spcBef>
                <a:spcPts val="0"/>
              </a:spcBef>
              <a:spcAft>
                <a:spcPts val="0"/>
              </a:spcAft>
              <a:buClr>
                <a:schemeClr val="dk1"/>
              </a:buClr>
              <a:buSzPts val="1100"/>
              <a:buFont typeface="Arial"/>
              <a:buNone/>
            </a:pPr>
            <a:r>
              <a:rPr lang="en"/>
              <a:t>Gateway: </a:t>
            </a:r>
            <a:r>
              <a:rPr lang="en">
                <a:solidFill>
                  <a:schemeClr val="dk1"/>
                </a:solidFill>
              </a:rPr>
              <a:t>10.0.0.1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Machines</a:t>
            </a:r>
            <a:endParaRPr sz="1100">
              <a:latin typeface="Roboto Black"/>
              <a:ea typeface="Roboto Black"/>
              <a:cs typeface="Roboto Black"/>
              <a:sym typeface="Roboto Black"/>
            </a:endParaRPr>
          </a:p>
          <a:p>
            <a:pPr indent="0" lvl="0" marL="0" rtl="0" algn="l">
              <a:spcBef>
                <a:spcPts val="0"/>
              </a:spcBef>
              <a:spcAft>
                <a:spcPts val="0"/>
              </a:spcAft>
              <a:buClr>
                <a:schemeClr val="dk1"/>
              </a:buClr>
              <a:buSzPts val="1100"/>
              <a:buFont typeface="Arial"/>
              <a:buNone/>
            </a:pPr>
            <a:r>
              <a:rPr lang="en"/>
              <a:t>IPv4: </a:t>
            </a:r>
            <a:r>
              <a:rPr lang="en">
                <a:solidFill>
                  <a:schemeClr val="dk1"/>
                </a:solidFill>
              </a:rPr>
              <a:t>192.168.1.90 </a:t>
            </a:r>
            <a:endParaRPr/>
          </a:p>
          <a:p>
            <a:pPr indent="0" lvl="0" marL="0" rtl="0" algn="l">
              <a:spcBef>
                <a:spcPts val="0"/>
              </a:spcBef>
              <a:spcAft>
                <a:spcPts val="0"/>
              </a:spcAft>
              <a:buClr>
                <a:schemeClr val="dk1"/>
              </a:buClr>
              <a:buSzPts val="1100"/>
              <a:buFont typeface="Arial"/>
              <a:buNone/>
            </a:pPr>
            <a:r>
              <a:rPr lang="en"/>
              <a:t>OS: </a:t>
            </a:r>
            <a:r>
              <a:rPr lang="en">
                <a:solidFill>
                  <a:schemeClr val="dk1"/>
                </a:solidFill>
              </a:rPr>
              <a:t>Linux 2020.1 </a:t>
            </a:r>
            <a:endParaRPr/>
          </a:p>
          <a:p>
            <a:pPr indent="0" lvl="0" marL="0" rtl="0" algn="l">
              <a:spcBef>
                <a:spcPts val="0"/>
              </a:spcBef>
              <a:spcAft>
                <a:spcPts val="0"/>
              </a:spcAft>
              <a:buClr>
                <a:schemeClr val="dk1"/>
              </a:buClr>
              <a:buSzPts val="1100"/>
              <a:buFont typeface="Arial"/>
              <a:buNone/>
            </a:pPr>
            <a:r>
              <a:rPr lang="en"/>
              <a:t>Hostname: Kali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192.168.1.100</a:t>
            </a:r>
            <a:endParaRPr/>
          </a:p>
          <a:p>
            <a:pPr indent="0" lvl="0" marL="0" rtl="0" algn="l">
              <a:spcBef>
                <a:spcPts val="0"/>
              </a:spcBef>
              <a:spcAft>
                <a:spcPts val="0"/>
              </a:spcAft>
              <a:buClr>
                <a:schemeClr val="dk1"/>
              </a:buClr>
              <a:buSzPts val="1100"/>
              <a:buFont typeface="Arial"/>
              <a:buNone/>
            </a:pPr>
            <a:r>
              <a:rPr lang="en"/>
              <a:t>OS: Ubuntu 18.04</a:t>
            </a:r>
            <a:endParaRPr/>
          </a:p>
          <a:p>
            <a:pPr indent="0" lvl="0" marL="0" rtl="0" algn="l">
              <a:spcBef>
                <a:spcPts val="0"/>
              </a:spcBef>
              <a:spcAft>
                <a:spcPts val="0"/>
              </a:spcAft>
              <a:buClr>
                <a:schemeClr val="dk1"/>
              </a:buClr>
              <a:buSzPts val="1100"/>
              <a:buFont typeface="Arial"/>
              <a:buNone/>
            </a:pPr>
            <a:r>
              <a:rPr lang="en"/>
              <a:t>Hostname: ELK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192.168.1.105</a:t>
            </a:r>
            <a:endParaRPr/>
          </a:p>
          <a:p>
            <a:pPr indent="0" lvl="0" marL="0" rtl="0" algn="l">
              <a:spcBef>
                <a:spcPts val="0"/>
              </a:spcBef>
              <a:spcAft>
                <a:spcPts val="0"/>
              </a:spcAft>
              <a:buClr>
                <a:schemeClr val="dk1"/>
              </a:buClr>
              <a:buSzPts val="1100"/>
              <a:buFont typeface="Arial"/>
              <a:buNone/>
            </a:pPr>
            <a:r>
              <a:rPr lang="en"/>
              <a:t>OS: Ubuntu 18.04</a:t>
            </a:r>
            <a:endParaRPr/>
          </a:p>
          <a:p>
            <a:pPr indent="0" lvl="0" marL="0" rtl="0" algn="l">
              <a:spcBef>
                <a:spcPts val="0"/>
              </a:spcBef>
              <a:spcAft>
                <a:spcPts val="0"/>
              </a:spcAft>
              <a:buClr>
                <a:schemeClr val="dk1"/>
              </a:buClr>
              <a:buSzPts val="1100"/>
              <a:buFont typeface="Arial"/>
              <a:buNone/>
            </a:pPr>
            <a:r>
              <a:rPr lang="en"/>
              <a:t>Hostname: Capstone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192.168.1.1</a:t>
            </a:r>
            <a:endParaRPr/>
          </a:p>
          <a:p>
            <a:pPr indent="0" lvl="0" marL="0" rtl="0" algn="l">
              <a:spcBef>
                <a:spcPts val="0"/>
              </a:spcBef>
              <a:spcAft>
                <a:spcPts val="0"/>
              </a:spcAft>
              <a:buClr>
                <a:schemeClr val="dk1"/>
              </a:buClr>
              <a:buSzPts val="1100"/>
              <a:buFont typeface="Arial"/>
              <a:buNone/>
            </a:pPr>
            <a:r>
              <a:rPr lang="en"/>
              <a:t>OS: Windows 10</a:t>
            </a:r>
            <a:endParaRPr/>
          </a:p>
          <a:p>
            <a:pPr indent="0" lvl="0" marL="0" rtl="0" algn="l">
              <a:spcBef>
                <a:spcPts val="0"/>
              </a:spcBef>
              <a:spcAft>
                <a:spcPts val="0"/>
              </a:spcAft>
              <a:buClr>
                <a:schemeClr val="dk1"/>
              </a:buClr>
              <a:buSzPts val="1100"/>
              <a:buFont typeface="Arial"/>
              <a:buNone/>
            </a:pPr>
            <a:r>
              <a:rPr lang="en"/>
              <a:t>Hostname: ML-REFVM-684427</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059" name="Google Shape;1059;p57"/>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Network Topology</a:t>
            </a:r>
            <a:endParaRPr/>
          </a:p>
        </p:txBody>
      </p:sp>
      <p:sp>
        <p:nvSpPr>
          <p:cNvPr id="1060" name="Google Shape;1060;p57"/>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61" name="Google Shape;1061;p57"/>
          <p:cNvPicPr preferRelativeResize="0"/>
          <p:nvPr/>
        </p:nvPicPr>
        <p:blipFill>
          <a:blip r:embed="rId4">
            <a:alphaModFix/>
          </a:blip>
          <a:stretch>
            <a:fillRect/>
          </a:stretch>
        </p:blipFill>
        <p:spPr>
          <a:xfrm>
            <a:off x="401375" y="659800"/>
            <a:ext cx="6171275" cy="41482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pic>
        <p:nvPicPr>
          <p:cNvPr id="1066" name="Google Shape;1066;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7" name="Google Shape;1067;p5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68" name="Google Shape;1068;p58"/>
          <p:cNvSpPr txBox="1"/>
          <p:nvPr>
            <p:ph type="title"/>
          </p:nvPr>
        </p:nvSpPr>
        <p:spPr>
          <a:xfrm>
            <a:off x="274325" y="1851100"/>
            <a:ext cx="8595300" cy="10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Red Team</a:t>
            </a:r>
            <a:endParaRPr b="1"/>
          </a:p>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069" name="Google Shape;1069;p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Recon: Describing the Target</a:t>
            </a:r>
            <a:endParaRPr/>
          </a:p>
        </p:txBody>
      </p:sp>
      <p:sp>
        <p:nvSpPr>
          <p:cNvPr id="1075" name="Google Shape;1075;p5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marR="0" rtl="0" algn="l">
              <a:lnSpc>
                <a:spcPct val="100000"/>
              </a:lnSpc>
              <a:spcBef>
                <a:spcPts val="0"/>
              </a:spcBef>
              <a:spcAft>
                <a:spcPts val="0"/>
              </a:spcAft>
              <a:buNone/>
            </a:pPr>
            <a:r>
              <a:rPr lang="en">
                <a:latin typeface="Roboto Medium"/>
                <a:ea typeface="Roboto Medium"/>
                <a:cs typeface="Roboto Medium"/>
                <a:sym typeface="Roboto Medium"/>
              </a:rPr>
              <a:t>Nmap </a:t>
            </a:r>
            <a:r>
              <a:rPr lang="en">
                <a:latin typeface="Roboto Medium"/>
                <a:ea typeface="Roboto Medium"/>
                <a:cs typeface="Roboto Medium"/>
                <a:sym typeface="Roboto Medium"/>
              </a:rPr>
              <a:t>identified</a:t>
            </a:r>
            <a:r>
              <a:rPr lang="en">
                <a:latin typeface="Roboto Medium"/>
                <a:ea typeface="Roboto Medium"/>
                <a:cs typeface="Roboto Medium"/>
                <a:sym typeface="Roboto Medium"/>
              </a:rPr>
              <a:t> the following hosts on the network:</a:t>
            </a:r>
            <a:endParaRPr>
              <a:latin typeface="Roboto Medium"/>
              <a:ea typeface="Roboto Medium"/>
              <a:cs typeface="Roboto Medium"/>
              <a:sym typeface="Roboto Medium"/>
            </a:endParaRPr>
          </a:p>
        </p:txBody>
      </p:sp>
      <p:sp>
        <p:nvSpPr>
          <p:cNvPr id="1076" name="Google Shape;1076;p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77" name="Google Shape;1077;p59"/>
          <p:cNvGraphicFramePr/>
          <p:nvPr/>
        </p:nvGraphicFramePr>
        <p:xfrm>
          <a:off x="419800" y="1198750"/>
          <a:ext cx="3000000" cy="3000000"/>
        </p:xfrm>
        <a:graphic>
          <a:graphicData uri="http://schemas.openxmlformats.org/drawingml/2006/table">
            <a:tbl>
              <a:tblPr>
                <a:noFill/>
                <a:tableStyleId>{4F0DD8CE-8931-4F84-AFDA-609E727170F6}</a:tableStyleId>
              </a:tblPr>
              <a:tblGrid>
                <a:gridCol w="2782200"/>
                <a:gridCol w="2782200"/>
                <a:gridCol w="2782200"/>
              </a:tblGrid>
              <a:tr h="403225">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r>
              <a:tr h="793475">
                <a:tc>
                  <a:txBody>
                    <a:bodyPr/>
                    <a:lstStyle/>
                    <a:p>
                      <a:pPr indent="0" lvl="0" marL="0" rtl="0" algn="l">
                        <a:spcBef>
                          <a:spcPts val="0"/>
                        </a:spcBef>
                        <a:spcAft>
                          <a:spcPts val="0"/>
                        </a:spcAft>
                        <a:buNone/>
                      </a:pPr>
                      <a:r>
                        <a:rPr lang="en" sz="1200">
                          <a:latin typeface="Roboto"/>
                          <a:ea typeface="Roboto"/>
                          <a:cs typeface="Roboto"/>
                          <a:sym typeface="Roboto"/>
                        </a:rPr>
                        <a:t>ML-REFVM-684427</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Host Machine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Kali</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192.168.1.90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Network Attack Machine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ELK</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192.168.1.100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Data Monitoring Machine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Capstone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192.168.1.105</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Target Machine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Vulnerability </a:t>
            </a:r>
            <a:r>
              <a:rPr lang="en"/>
              <a:t>Assessment (Slide 1)</a:t>
            </a:r>
            <a:endParaRPr/>
          </a:p>
        </p:txBody>
      </p:sp>
      <p:sp>
        <p:nvSpPr>
          <p:cNvPr id="1083" name="Google Shape;1083;p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84" name="Google Shape;1084;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85" name="Google Shape;1085;p60"/>
          <p:cNvGraphicFramePr/>
          <p:nvPr/>
        </p:nvGraphicFramePr>
        <p:xfrm>
          <a:off x="122225" y="1201900"/>
          <a:ext cx="3000000" cy="3000000"/>
        </p:xfrm>
        <a:graphic>
          <a:graphicData uri="http://schemas.openxmlformats.org/drawingml/2006/table">
            <a:tbl>
              <a:tblPr>
                <a:noFill/>
                <a:tableStyleId>{4F0DD8CE-8931-4F84-AFDA-609E727170F6}</a:tableStyleId>
              </a:tblPr>
              <a:tblGrid>
                <a:gridCol w="3005150"/>
                <a:gridCol w="3005150"/>
                <a:gridCol w="2917400"/>
              </a:tblGrid>
              <a:tr h="304000">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1263350">
                <a:tc>
                  <a:txBody>
                    <a:bodyPr/>
                    <a:lstStyle/>
                    <a:p>
                      <a:pPr indent="0" lvl="0" marL="0" rtl="0" algn="l">
                        <a:spcBef>
                          <a:spcPts val="0"/>
                        </a:spcBef>
                        <a:spcAft>
                          <a:spcPts val="0"/>
                        </a:spcAft>
                        <a:buNone/>
                      </a:pPr>
                      <a:r>
                        <a:rPr i="1" lang="en" sz="1200">
                          <a:latin typeface="Roboto"/>
                          <a:ea typeface="Roboto"/>
                          <a:cs typeface="Roboto"/>
                          <a:sym typeface="Roboto"/>
                        </a:rPr>
                        <a:t>Directory Browsing</a:t>
                      </a:r>
                      <a:endParaRPr i="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i="1" lang="en" sz="1200">
                          <a:latin typeface="Roboto"/>
                          <a:ea typeface="Roboto"/>
                          <a:cs typeface="Roboto"/>
                          <a:sym typeface="Roboto"/>
                        </a:rPr>
                        <a:t>The directory listing is directly visible due to a lack of an index file. This can be considered a misconfiguration of the web server.</a:t>
                      </a:r>
                      <a:endParaRPr i="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i="1" lang="en" sz="1200">
                          <a:latin typeface="Roboto"/>
                          <a:ea typeface="Roboto"/>
                          <a:cs typeface="Roboto"/>
                          <a:sym typeface="Roboto"/>
                        </a:rPr>
                        <a:t>Allowing the directory listing to be directly visible leaves the web server vulnerable to critical information gathering by attackers who can map out the directory structure and use web </a:t>
                      </a:r>
                      <a:r>
                        <a:rPr i="1" lang="en" sz="1200">
                          <a:latin typeface="Roboto"/>
                          <a:ea typeface="Roboto"/>
                          <a:cs typeface="Roboto"/>
                          <a:sym typeface="Roboto"/>
                        </a:rPr>
                        <a:t>vulnerability scanners to discover directories not directly linked in the listing. </a:t>
                      </a:r>
                      <a:endParaRPr i="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1123125">
                <a:tc>
                  <a:txBody>
                    <a:bodyPr/>
                    <a:lstStyle/>
                    <a:p>
                      <a:pPr indent="0" lvl="0" marL="0" rtl="0" algn="l">
                        <a:spcBef>
                          <a:spcPts val="0"/>
                        </a:spcBef>
                        <a:spcAft>
                          <a:spcPts val="0"/>
                        </a:spcAft>
                        <a:buNone/>
                      </a:pPr>
                      <a:r>
                        <a:rPr lang="en" sz="1200">
                          <a:latin typeface="Roboto"/>
                          <a:ea typeface="Roboto"/>
                          <a:cs typeface="Roboto"/>
                          <a:sym typeface="Roboto"/>
                        </a:rPr>
                        <a:t>Exposure of Sensitive Information to an Unauthorized Actor</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Sensitive information is exposed to potential threat actors in several locations throughout the directory structure.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Potential threat actors can use the sensitive information gathered through these exposures to drill deeper into sensitive directories and gain advantages which could ultimately lead to the harm of the company.</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Vulnerability Assessment (Slide 2)</a:t>
            </a:r>
            <a:endParaRPr/>
          </a:p>
        </p:txBody>
      </p:sp>
      <p:sp>
        <p:nvSpPr>
          <p:cNvPr id="1091" name="Google Shape;1091;p6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92" name="Google Shape;1092;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93" name="Google Shape;1093;p61"/>
          <p:cNvGraphicFramePr/>
          <p:nvPr/>
        </p:nvGraphicFramePr>
        <p:xfrm>
          <a:off x="122225" y="1201900"/>
          <a:ext cx="3000000" cy="3000000"/>
        </p:xfrm>
        <a:graphic>
          <a:graphicData uri="http://schemas.openxmlformats.org/drawingml/2006/table">
            <a:tbl>
              <a:tblPr>
                <a:noFill/>
                <a:tableStyleId>{4F0DD8CE-8931-4F84-AFDA-609E727170F6}</a:tableStyleId>
              </a:tblPr>
              <a:tblGrid>
                <a:gridCol w="3005150"/>
                <a:gridCol w="3005150"/>
                <a:gridCol w="2917400"/>
              </a:tblGrid>
              <a:tr h="397450">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767375">
                <a:tc>
                  <a:txBody>
                    <a:bodyPr/>
                    <a:lstStyle/>
                    <a:p>
                      <a:pPr indent="0" lvl="0" marL="0" rtl="0" algn="l">
                        <a:spcBef>
                          <a:spcPts val="0"/>
                        </a:spcBef>
                        <a:spcAft>
                          <a:spcPts val="0"/>
                        </a:spcAft>
                        <a:buNone/>
                      </a:pPr>
                      <a:r>
                        <a:rPr lang="en" sz="1200">
                          <a:latin typeface="Roboto"/>
                          <a:ea typeface="Roboto"/>
                          <a:cs typeface="Roboto"/>
                          <a:sym typeface="Roboto"/>
                        </a:rPr>
                        <a:t>Weak Password Requirements</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Strong passwords are not required for user accounts which have access to sensitive directories.</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Weak passwords requirements leave a system vulnerable to brute force </a:t>
                      </a:r>
                      <a:r>
                        <a:rPr lang="en" sz="1200">
                          <a:latin typeface="Roboto"/>
                          <a:ea typeface="Roboto"/>
                          <a:cs typeface="Roboto"/>
                          <a:sym typeface="Roboto"/>
                        </a:rPr>
                        <a:t>attacks</a:t>
                      </a:r>
                      <a:r>
                        <a:rPr lang="en" sz="1200">
                          <a:latin typeface="Roboto"/>
                          <a:ea typeface="Roboto"/>
                          <a:cs typeface="Roboto"/>
                          <a:sym typeface="Roboto"/>
                        </a:rPr>
                        <a:t>, allowing potential threat actors to compromise user accounts and use the privileges obtained from these accounts to further drill into the system.</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None/>
                      </a:pPr>
                      <a:r>
                        <a:rPr lang="en" sz="1200">
                          <a:latin typeface="Roboto"/>
                          <a:ea typeface="Roboto"/>
                          <a:cs typeface="Roboto"/>
                          <a:sym typeface="Roboto"/>
                        </a:rPr>
                        <a:t>Unrestricted Upload of File with Dangerous Type</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Those who gain access to the WebDav directory are able to upload files of any type they wish, including malicious PHP script files.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A malicious payload could potentially be uploaded, then interpreted and executed as code. This could result in an attacker successfully establishing a persistent reverse shell backdoor to the web server.</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Exploitation: Directory Browsing</a:t>
            </a:r>
            <a:endParaRPr/>
          </a:p>
        </p:txBody>
      </p:sp>
      <p:sp>
        <p:nvSpPr>
          <p:cNvPr id="1099" name="Google Shape;1099;p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00" name="Google Shape;1100;p62"/>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62"/>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b="1" sz="1200">
              <a:latin typeface="Roboto"/>
              <a:ea typeface="Roboto"/>
              <a:cs typeface="Roboto"/>
              <a:sym typeface="Roboto"/>
            </a:endParaRPr>
          </a:p>
          <a:p>
            <a:pPr indent="0" lvl="0" marL="0" rtl="0" algn="l">
              <a:lnSpc>
                <a:spcPct val="114537"/>
              </a:lnSpc>
              <a:spcBef>
                <a:spcPts val="250"/>
              </a:spcBef>
              <a:spcAft>
                <a:spcPts val="0"/>
              </a:spcAft>
              <a:buClr>
                <a:schemeClr val="dk1"/>
              </a:buClr>
              <a:buSzPts val="1100"/>
              <a:buFont typeface="Arial"/>
              <a:buNone/>
            </a:pPr>
            <a:r>
              <a:rPr lang="en" sz="1200">
                <a:solidFill>
                  <a:schemeClr val="dk1"/>
                </a:solidFill>
                <a:latin typeface="Roboto"/>
                <a:ea typeface="Roboto"/>
                <a:cs typeface="Roboto"/>
                <a:sym typeface="Roboto"/>
              </a:rPr>
              <a:t>Open a web browser and  search the IP 192.168.1.105/ </a:t>
            </a:r>
            <a:endParaRPr sz="1200">
              <a:solidFill>
                <a:schemeClr val="dk1"/>
              </a:solidFill>
              <a:latin typeface="Roboto"/>
              <a:ea typeface="Roboto"/>
              <a:cs typeface="Roboto"/>
              <a:sym typeface="Roboto"/>
            </a:endParaRPr>
          </a:p>
          <a:p>
            <a:pPr indent="0" lvl="0" marL="0" rtl="0" algn="l">
              <a:lnSpc>
                <a:spcPct val="114537"/>
              </a:lnSpc>
              <a:spcBef>
                <a:spcPts val="1725"/>
              </a:spcBef>
              <a:spcAft>
                <a:spcPts val="0"/>
              </a:spcAft>
              <a:buClr>
                <a:schemeClr val="dk1"/>
              </a:buClr>
              <a:buSzPts val="1100"/>
              <a:buFont typeface="Arial"/>
              <a:buNone/>
            </a:pPr>
            <a:r>
              <a:rPr lang="en" sz="1200">
                <a:solidFill>
                  <a:schemeClr val="dk1"/>
                </a:solidFill>
                <a:latin typeface="Roboto"/>
                <a:ea typeface="Roboto"/>
                <a:cs typeface="Roboto"/>
                <a:sym typeface="Roboto"/>
              </a:rPr>
              <a:t>DIRB was also able to be  used for further recon with  the following command:  dirb http://192.168.1.105 /usr/share/wordlists/dirb/co mmon.txt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p:txBody>
      </p:sp>
      <p:grpSp>
        <p:nvGrpSpPr>
          <p:cNvPr id="1102" name="Google Shape;1102;p62"/>
          <p:cNvGrpSpPr/>
          <p:nvPr/>
        </p:nvGrpSpPr>
        <p:grpSpPr>
          <a:xfrm>
            <a:off x="457181" y="887903"/>
            <a:ext cx="533372" cy="533480"/>
            <a:chOff x="457200" y="1378813"/>
            <a:chExt cx="695400" cy="695450"/>
          </a:xfrm>
        </p:grpSpPr>
        <p:sp>
          <p:nvSpPr>
            <p:cNvPr id="1103" name="Google Shape;1103;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04" name="Google Shape;1104;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 name="Google Shape;1105;p62"/>
          <p:cNvGrpSpPr/>
          <p:nvPr/>
        </p:nvGrpSpPr>
        <p:grpSpPr>
          <a:xfrm>
            <a:off x="3228956" y="887903"/>
            <a:ext cx="533372" cy="533480"/>
            <a:chOff x="457200" y="1378813"/>
            <a:chExt cx="695400" cy="695450"/>
          </a:xfrm>
        </p:grpSpPr>
        <p:sp>
          <p:nvSpPr>
            <p:cNvPr id="1106" name="Google Shape;1106;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07" name="Google Shape;1107;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8" name="Google Shape;1108;p62"/>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2"/>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rtl="0" algn="l">
              <a:lnSpc>
                <a:spcPct val="114537"/>
              </a:lnSpc>
              <a:spcBef>
                <a:spcPts val="250"/>
              </a:spcBef>
              <a:spcAft>
                <a:spcPts val="0"/>
              </a:spcAft>
              <a:buClr>
                <a:schemeClr val="dk1"/>
              </a:buClr>
              <a:buSzPts val="1100"/>
              <a:buFont typeface="Arial"/>
              <a:buNone/>
            </a:pPr>
            <a:r>
              <a:rPr lang="en" sz="1200">
                <a:solidFill>
                  <a:schemeClr val="dk1"/>
                </a:solidFill>
                <a:latin typeface="Roboto"/>
                <a:ea typeface="Roboto"/>
                <a:cs typeface="Roboto"/>
                <a:sym typeface="Roboto"/>
              </a:rPr>
              <a:t>The web browser gives  access to the directory listing  allowing us to browse files. </a:t>
            </a:r>
            <a:endParaRPr sz="1200">
              <a:solidFill>
                <a:schemeClr val="dk1"/>
              </a:solidFill>
              <a:latin typeface="Roboto"/>
              <a:ea typeface="Roboto"/>
              <a:cs typeface="Roboto"/>
              <a:sym typeface="Roboto"/>
            </a:endParaRPr>
          </a:p>
          <a:p>
            <a:pPr indent="0" lvl="0" marL="0" rtl="0" algn="l">
              <a:lnSpc>
                <a:spcPct val="114537"/>
              </a:lnSpc>
              <a:spcBef>
                <a:spcPts val="1725"/>
              </a:spcBef>
              <a:spcAft>
                <a:spcPts val="0"/>
              </a:spcAft>
              <a:buClr>
                <a:schemeClr val="dk1"/>
              </a:buClr>
              <a:buSzPts val="1100"/>
              <a:buFont typeface="Arial"/>
              <a:buNone/>
            </a:pPr>
            <a:r>
              <a:rPr lang="en" sz="1200">
                <a:solidFill>
                  <a:schemeClr val="dk1"/>
                </a:solidFill>
                <a:latin typeface="Roboto"/>
                <a:ea typeface="Roboto"/>
                <a:cs typeface="Roboto"/>
                <a:sym typeface="Roboto"/>
              </a:rPr>
              <a:t>DIRB allowed us to locate  http://192.168.1.105/webdav  for future file injection</a:t>
            </a:r>
            <a:endParaRPr sz="1200">
              <a:solidFill>
                <a:schemeClr val="dk1"/>
              </a:solidFill>
              <a:latin typeface="Roboto"/>
              <a:ea typeface="Roboto"/>
              <a:cs typeface="Roboto"/>
              <a:sym typeface="Roboto"/>
            </a:endParaRPr>
          </a:p>
        </p:txBody>
      </p:sp>
      <p:grpSp>
        <p:nvGrpSpPr>
          <p:cNvPr id="1110" name="Google Shape;1110;p62"/>
          <p:cNvGrpSpPr/>
          <p:nvPr/>
        </p:nvGrpSpPr>
        <p:grpSpPr>
          <a:xfrm>
            <a:off x="6134081" y="888653"/>
            <a:ext cx="533372" cy="533480"/>
            <a:chOff x="457200" y="1378813"/>
            <a:chExt cx="695400" cy="695450"/>
          </a:xfrm>
        </p:grpSpPr>
        <p:sp>
          <p:nvSpPr>
            <p:cNvPr id="1111" name="Google Shape;1111;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12" name="Google Shape;1112;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3" name="Google Shape;1113;p62"/>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62"/>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Screenshot:</a:t>
            </a:r>
            <a:endParaRPr sz="1200">
              <a:latin typeface="Roboto"/>
              <a:ea typeface="Roboto"/>
              <a:cs typeface="Roboto"/>
              <a:sym typeface="Roboto"/>
            </a:endParaRPr>
          </a:p>
        </p:txBody>
      </p:sp>
      <p:pic>
        <p:nvPicPr>
          <p:cNvPr id="1115" name="Google Shape;1115;p62"/>
          <p:cNvPicPr preferRelativeResize="0"/>
          <p:nvPr/>
        </p:nvPicPr>
        <p:blipFill rotWithShape="1">
          <a:blip r:embed="rId3">
            <a:alphaModFix/>
          </a:blip>
          <a:srcRect b="0" l="0" r="0" t="33831"/>
          <a:stretch/>
        </p:blipFill>
        <p:spPr>
          <a:xfrm>
            <a:off x="6267825" y="1971175"/>
            <a:ext cx="2581075" cy="132348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